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972" r:id="rId2"/>
  </p:sldMasterIdLst>
  <p:notesMasterIdLst>
    <p:notesMasterId r:id="rId17"/>
  </p:notesMasterIdLst>
  <p:sldIdLst>
    <p:sldId id="347" r:id="rId3"/>
    <p:sldId id="286" r:id="rId4"/>
    <p:sldId id="349" r:id="rId5"/>
    <p:sldId id="348" r:id="rId6"/>
    <p:sldId id="350" r:id="rId7"/>
    <p:sldId id="351" r:id="rId8"/>
    <p:sldId id="352" r:id="rId9"/>
    <p:sldId id="354" r:id="rId10"/>
    <p:sldId id="355" r:id="rId11"/>
    <p:sldId id="356" r:id="rId12"/>
    <p:sldId id="357" r:id="rId13"/>
    <p:sldId id="359" r:id="rId14"/>
    <p:sldId id="358" r:id="rId15"/>
    <p:sldId id="36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91EA"/>
    <a:srgbClr val="000000"/>
    <a:srgbClr val="00B0F0"/>
    <a:srgbClr val="00B415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647" autoAdjust="0"/>
    <p:restoredTop sz="94660"/>
  </p:normalViewPr>
  <p:slideViewPr>
    <p:cSldViewPr>
      <p:cViewPr varScale="1">
        <p:scale>
          <a:sx n="81" d="100"/>
          <a:sy n="81" d="100"/>
        </p:scale>
        <p:origin x="79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EA6E38-82B1-47BB-A812-313B295FEFF2}" type="datetimeFigureOut">
              <a:rPr lang="en-US" smtClean="0"/>
              <a:pPr/>
              <a:t>6/20/2020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89E94-532B-494D-AD7A-712B16D9F5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098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6/20/2020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6/20/2020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6/20/2020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6/20/2020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6/20/2020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6/20/2020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6/20/2020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6/20/2020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6/20/2020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6/20/2020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6/20/2020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6048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5317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057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481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915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533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2574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6382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6285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377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613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B7A0F-5B99-4F35-9BDD-321CD3C098FF}" type="datetimeFigureOut">
              <a:rPr lang="en-US" smtClean="0"/>
              <a:pPr/>
              <a:t>6/20/2020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60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.png"/><Relationship Id="rId5" Type="http://schemas.openxmlformats.org/officeDocument/2006/relationships/hyperlink" Target="http://www.oxforddictionaries.com/definition/learner/get" TargetMode="External"/><Relationship Id="rId4" Type="http://schemas.openxmlformats.org/officeDocument/2006/relationships/hyperlink" Target="http://www.lingvo-online.ru/ru/Translate/en-ru/get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1.pn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2.png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ouenglish.ru/difficult/how-to-use-get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angformula.ru/to-get/" TargetMode="External"/><Relationship Id="rId5" Type="http://schemas.openxmlformats.org/officeDocument/2006/relationships/hyperlink" Target="https://lingvistov.ru/blog/expressions/english-verb-get/" TargetMode="External"/><Relationship Id="rId4" Type="http://schemas.openxmlformats.org/officeDocument/2006/relationships/hyperlink" Target="https://englsecrets.ru/glagol/get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-152400" y="2590800"/>
            <a:ext cx="4495800" cy="2057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Многозначный глагол </a:t>
            </a:r>
            <a:r>
              <a:rPr lang="en-US" sz="5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get</a:t>
            </a:r>
            <a:endParaRPr lang="ru-RU" sz="5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8"/>
          <p:cNvSpPr txBox="1">
            <a:spLocks noChangeArrowheads="1"/>
          </p:cNvSpPr>
          <p:nvPr/>
        </p:nvSpPr>
        <p:spPr>
          <a:xfrm>
            <a:off x="0" y="5029200"/>
            <a:ext cx="3886200" cy="16764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Подготовила </a:t>
            </a:r>
          </a:p>
          <a:p>
            <a:pPr marL="0" indent="0" algn="ctr">
              <a:buFont typeface="Arial" pitchFamily="34" charset="0"/>
              <a:buNone/>
            </a:pPr>
            <a:r>
              <a:rPr lang="ru-RU" sz="2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пдо</a:t>
            </a:r>
            <a:r>
              <a:rPr lang="ru-RU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МОУ ДЮЦ Дорофеева Н.Д.</a:t>
            </a:r>
          </a:p>
        </p:txBody>
      </p:sp>
    </p:spTree>
    <p:extLst>
      <p:ext uri="{BB962C8B-B14F-4D97-AF65-F5344CB8AC3E}">
        <p14:creationId xmlns:p14="http://schemas.microsoft.com/office/powerpoint/2010/main" val="204995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4191000"/>
            <a:ext cx="6553200" cy="2597614"/>
          </a:xfrm>
        </p:spPr>
        <p:txBody>
          <a:bodyPr>
            <a:normAutofit fontScale="90000"/>
          </a:bodyPr>
          <a:lstStyle/>
          <a:p>
            <a:pPr lvl="0" latinLnBrk="1">
              <a:spcBef>
                <a:spcPts val="0"/>
              </a:spcBef>
              <a:defRPr/>
            </a:pPr>
            <a:br>
              <a:rPr lang="ru-RU" sz="2200" dirty="0">
                <a:solidFill>
                  <a:srgbClr val="4D4D4D"/>
                </a:solidFill>
              </a:rPr>
            </a:br>
            <a:br>
              <a:rPr lang="ru-RU" sz="2200" dirty="0">
                <a:solidFill>
                  <a:srgbClr val="4D4D4D"/>
                </a:solidFill>
              </a:rPr>
            </a:br>
            <a:br>
              <a:rPr lang="ru-RU" sz="2200" dirty="0">
                <a:solidFill>
                  <a:srgbClr val="4D4D4D"/>
                </a:solidFill>
              </a:rPr>
            </a:br>
            <a:br>
              <a:rPr lang="ru-RU" sz="2200" dirty="0">
                <a:solidFill>
                  <a:srgbClr val="4D4D4D"/>
                </a:solidFill>
              </a:rPr>
            </a:br>
            <a:r>
              <a:rPr lang="ru-RU" sz="2200" dirty="0">
                <a:solidFill>
                  <a:srgbClr val="4D4D4D"/>
                </a:solidFill>
              </a:rPr>
              <a:t>Иногда думаешь: «Какой же глагол здесь использовать?»</a:t>
            </a:r>
            <a:br>
              <a:rPr lang="ru-RU" sz="2200" dirty="0">
                <a:solidFill>
                  <a:srgbClr val="4D4D4D"/>
                </a:solidFill>
              </a:rPr>
            </a:br>
            <a:r>
              <a:rPr lang="ru-RU" sz="2200" dirty="0">
                <a:solidFill>
                  <a:srgbClr val="4D4D4D"/>
                </a:solidFill>
              </a:rPr>
              <a:t>Ф</a:t>
            </a:r>
            <a:r>
              <a:rPr lang="ru-RU" sz="2200" dirty="0"/>
              <a:t>разовые глаголы с </a:t>
            </a:r>
            <a:r>
              <a:rPr lang="ru-RU" sz="2200" dirty="0" err="1"/>
              <a:t>get</a:t>
            </a:r>
            <a:r>
              <a:rPr lang="ru-RU" sz="2200" dirty="0"/>
              <a:t>, то есть сочетания </a:t>
            </a:r>
            <a:r>
              <a:rPr lang="ru-RU" sz="2200" dirty="0" err="1">
                <a:solidFill>
                  <a:srgbClr val="0091EA"/>
                </a:solidFill>
              </a:rPr>
              <a:t>get</a:t>
            </a:r>
            <a:r>
              <a:rPr lang="ru-RU" sz="2200" dirty="0">
                <a:solidFill>
                  <a:srgbClr val="0091EA"/>
                </a:solidFill>
              </a:rPr>
              <a:t> </a:t>
            </a:r>
            <a:r>
              <a:rPr lang="ru-RU" sz="2200" dirty="0"/>
              <a:t>с различными частичками, наречиями и предлогами, которые, кажется, могут заменить около 90% всех остальных глаголов. Если вы хорошо знаете этот глагол, вы сможете использовать его как свой план Б в любой языковой ситуации.</a:t>
            </a:r>
            <a:br>
              <a:rPr lang="ru-RU" sz="2200" dirty="0"/>
            </a:br>
            <a:r>
              <a:rPr lang="en-US" sz="1800" i="1" dirty="0">
                <a:solidFill>
                  <a:srgbClr val="FF0000"/>
                </a:solidFill>
                <a:ea typeface="+mn-ea"/>
                <a:cs typeface="+mn-cs"/>
              </a:rPr>
              <a:t>“</a:t>
            </a:r>
            <a:r>
              <a:rPr lang="en-US" sz="3600" i="1" dirty="0">
                <a:solidFill>
                  <a:srgbClr val="FF0000"/>
                </a:solidFill>
                <a:ea typeface="+mn-ea"/>
                <a:cs typeface="+mn-cs"/>
              </a:rPr>
              <a:t>When in doubt, use ‘get’”.</a:t>
            </a:r>
            <a:r>
              <a:rPr lang="ru-RU" sz="3600" i="1" dirty="0">
                <a:solidFill>
                  <a:srgbClr val="FF0000"/>
                </a:solidFill>
                <a:ea typeface="+mn-ea"/>
                <a:cs typeface="+mn-cs"/>
              </a:rPr>
              <a:t> – </a:t>
            </a:r>
            <a:br>
              <a:rPr lang="ru-RU" sz="3600" i="1" dirty="0">
                <a:solidFill>
                  <a:srgbClr val="FF0000"/>
                </a:solidFill>
                <a:ea typeface="+mn-ea"/>
                <a:cs typeface="+mn-cs"/>
              </a:rPr>
            </a:br>
            <a:r>
              <a:rPr lang="ru-RU" sz="3600" i="1" dirty="0">
                <a:solidFill>
                  <a:srgbClr val="FF0000"/>
                </a:solidFill>
                <a:ea typeface="+mn-ea"/>
                <a:cs typeface="+mn-cs"/>
              </a:rPr>
              <a:t>Сомневаешься – используй </a:t>
            </a:r>
            <a:r>
              <a:rPr lang="en-US" sz="3600" i="1" dirty="0">
                <a:solidFill>
                  <a:srgbClr val="FF0000"/>
                </a:solidFill>
              </a:rPr>
              <a:t>‘get’”.</a:t>
            </a:r>
            <a:r>
              <a:rPr lang="ru-RU" sz="3600" i="1" dirty="0">
                <a:solidFill>
                  <a:srgbClr val="FF0000"/>
                </a:solidFill>
              </a:rPr>
              <a:t> </a:t>
            </a:r>
            <a:br>
              <a:rPr kumimoji="1" lang="en-US" altLang="ko-KR" sz="3500" dirty="0">
                <a:solidFill>
                  <a:srgbClr val="FF0000"/>
                </a:solidFill>
                <a:ea typeface="굴림" pitchFamily="34" charset="-127"/>
                <a:cs typeface="+mn-cs"/>
              </a:rPr>
            </a:br>
            <a:r>
              <a:rPr lang="ru-RU" sz="2200" dirty="0"/>
              <a:t> </a:t>
            </a:r>
            <a:br>
              <a:rPr lang="ru-RU" dirty="0"/>
            </a:br>
            <a:br>
              <a:rPr lang="ru-RU" sz="3600" dirty="0">
                <a:solidFill>
                  <a:srgbClr val="4D4D4D"/>
                </a:solidFill>
              </a:rPr>
            </a:br>
            <a:endParaRPr lang="en-US" sz="3600" dirty="0">
              <a:solidFill>
                <a:srgbClr val="4D4D4D"/>
              </a:solidFill>
            </a:endParaRPr>
          </a:p>
        </p:txBody>
      </p:sp>
      <p:pic>
        <p:nvPicPr>
          <p:cNvPr id="6" name="4">
            <a:hlinkClick r:id="" action="ppaction://media"/>
            <a:extLst>
              <a:ext uri="{FF2B5EF4-FFF2-40B4-BE49-F238E27FC236}">
                <a16:creationId xmlns:a16="http://schemas.microsoft.com/office/drawing/2014/main" id="{E25F8701-EF1A-4582-87B9-0B9FC457B9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70738" y="69386"/>
            <a:ext cx="6924675" cy="335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73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044F27-93A7-452E-80AD-5C3415FD9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br>
              <a:rPr lang="en-US" b="1" dirty="0">
                <a:solidFill>
                  <a:srgbClr val="92D050"/>
                </a:solidFill>
                <a:latin typeface="Open Sans"/>
              </a:rPr>
            </a:br>
            <a:r>
              <a:rPr lang="ru-RU" b="1" dirty="0">
                <a:solidFill>
                  <a:srgbClr val="92D050"/>
                </a:solidFill>
                <a:latin typeface="Open Sans"/>
              </a:rPr>
              <a:t>Сколько значений у глагола </a:t>
            </a:r>
            <a:r>
              <a:rPr lang="ru-RU" b="1" dirty="0" err="1">
                <a:solidFill>
                  <a:srgbClr val="92D050"/>
                </a:solidFill>
                <a:latin typeface="Open Sans"/>
              </a:rPr>
              <a:t>Get</a:t>
            </a:r>
            <a:r>
              <a:rPr lang="ru-RU" b="1" dirty="0">
                <a:solidFill>
                  <a:srgbClr val="92D050"/>
                </a:solidFill>
                <a:latin typeface="Open Sans"/>
              </a:rPr>
              <a:t>?</a:t>
            </a:r>
            <a:br>
              <a:rPr lang="ru-RU" b="1" dirty="0">
                <a:solidFill>
                  <a:srgbClr val="000000"/>
                </a:solidFill>
                <a:latin typeface="Open Sans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3EBE5F-90BC-4A97-A50E-CB0C664D9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57399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rgbClr val="FFFF00"/>
                </a:solidFill>
                <a:latin typeface="Open Sans"/>
              </a:rPr>
              <a:t>Англо-русский словарь </a:t>
            </a:r>
            <a:r>
              <a:rPr lang="ru-RU" dirty="0" err="1">
                <a:solidFill>
                  <a:srgbClr val="FFFF00"/>
                </a:solidFill>
                <a:latin typeface="Open Sans"/>
              </a:rPr>
              <a:t>Lingvo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ru-RU" dirty="0">
                <a:solidFill>
                  <a:srgbClr val="FFFF00"/>
                </a:solidFill>
                <a:latin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приводит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 37 значений глагола </a:t>
            </a:r>
            <a:r>
              <a:rPr lang="ru-RU" dirty="0" err="1">
                <a:solidFill>
                  <a:srgbClr val="FFFF00"/>
                </a:solidFill>
                <a:latin typeface="Open Sans"/>
              </a:rPr>
              <a:t>get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, 10 000 примеров из текстов и 1437 словосочетаний с этим словом.</a:t>
            </a:r>
            <a:endParaRPr lang="en-US" dirty="0">
              <a:solidFill>
                <a:srgbClr val="FFFF00"/>
              </a:solidFill>
              <a:latin typeface="Open Sans"/>
            </a:endParaRPr>
          </a:p>
          <a:p>
            <a:r>
              <a:rPr lang="ru-RU" dirty="0">
                <a:solidFill>
                  <a:srgbClr val="FFFF00"/>
                </a:solidFill>
                <a:latin typeface="Open Sans"/>
              </a:rPr>
              <a:t>Словарь </a:t>
            </a:r>
            <a:r>
              <a:rPr lang="ru-RU" dirty="0" err="1">
                <a:solidFill>
                  <a:srgbClr val="FFFF00"/>
                </a:solidFill>
                <a:latin typeface="Open Sans"/>
              </a:rPr>
              <a:t>Oxford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Open Sans"/>
              </a:rPr>
              <a:t>Dictionaries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 </a:t>
            </a:r>
            <a:r>
              <a:rPr lang="ru-RU" dirty="0">
                <a:solidFill>
                  <a:srgbClr val="FFFF00"/>
                </a:solidFill>
                <a:latin typeface="Open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дает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 тоже около 30 значений глагола, а также список фразовых глаголов, в состав которых входит </a:t>
            </a:r>
            <a:r>
              <a:rPr lang="ru-RU" dirty="0" err="1">
                <a:solidFill>
                  <a:srgbClr val="FFFF00"/>
                </a:solidFill>
                <a:latin typeface="Open Sans"/>
              </a:rPr>
              <a:t>get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. </a:t>
            </a:r>
          </a:p>
        </p:txBody>
      </p:sp>
      <p:pic>
        <p:nvPicPr>
          <p:cNvPr id="4" name="5">
            <a:hlinkClick r:id="" action="ppaction://media"/>
            <a:extLst>
              <a:ext uri="{FF2B5EF4-FFF2-40B4-BE49-F238E27FC236}">
                <a16:creationId xmlns:a16="http://schemas.microsoft.com/office/drawing/2014/main" id="{6404D23D-646F-4E14-8C90-45DD55A1B4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29000" y="3657600"/>
            <a:ext cx="4863463" cy="274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84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4191000"/>
            <a:ext cx="6553200" cy="2597614"/>
          </a:xfrm>
        </p:spPr>
        <p:txBody>
          <a:bodyPr>
            <a:normAutofit fontScale="90000"/>
          </a:bodyPr>
          <a:lstStyle/>
          <a:p>
            <a:pPr lvl="0" latinLnBrk="1">
              <a:spcBef>
                <a:spcPts val="0"/>
              </a:spcBef>
              <a:defRPr/>
            </a:pPr>
            <a:br>
              <a:rPr lang="ru-RU" sz="2200" dirty="0">
                <a:solidFill>
                  <a:srgbClr val="4D4D4D"/>
                </a:solidFill>
              </a:rPr>
            </a:br>
            <a:br>
              <a:rPr lang="ru-RU" sz="2200" dirty="0">
                <a:solidFill>
                  <a:srgbClr val="4D4D4D"/>
                </a:solidFill>
              </a:rPr>
            </a:br>
            <a:br>
              <a:rPr lang="ru-RU" sz="2200" dirty="0">
                <a:solidFill>
                  <a:srgbClr val="4D4D4D"/>
                </a:solidFill>
              </a:rPr>
            </a:br>
            <a:br>
              <a:rPr lang="ru-RU" sz="2200" dirty="0">
                <a:solidFill>
                  <a:srgbClr val="4D4D4D"/>
                </a:solidFill>
              </a:rPr>
            </a:br>
            <a:br>
              <a:rPr kumimoji="1" lang="en-US" altLang="ko-KR" sz="3500" dirty="0">
                <a:solidFill>
                  <a:srgbClr val="FF0000"/>
                </a:solidFill>
                <a:ea typeface="굴림" pitchFamily="34" charset="-127"/>
                <a:cs typeface="+mn-cs"/>
              </a:rPr>
            </a:br>
            <a:r>
              <a:rPr lang="ru-RU" sz="2200" dirty="0"/>
              <a:t> </a:t>
            </a:r>
            <a:br>
              <a:rPr lang="ru-RU" dirty="0"/>
            </a:br>
            <a:br>
              <a:rPr lang="ru-RU" sz="3600" dirty="0">
                <a:solidFill>
                  <a:srgbClr val="4D4D4D"/>
                </a:solidFill>
              </a:rPr>
            </a:br>
            <a:endParaRPr lang="en-US" sz="3600" dirty="0">
              <a:solidFill>
                <a:srgbClr val="4D4D4D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A84B31E-100E-4A8D-9455-F621B444E88F}"/>
              </a:ext>
            </a:extLst>
          </p:cNvPr>
          <p:cNvSpPr/>
          <p:nvPr/>
        </p:nvSpPr>
        <p:spPr>
          <a:xfrm>
            <a:off x="1905000" y="1720840"/>
            <a:ext cx="69342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i="1" dirty="0">
              <a:solidFill>
                <a:srgbClr val="353A42"/>
              </a:solidFill>
              <a:latin typeface="Arial" panose="020B0604020202020204" pitchFamily="34" charset="0"/>
            </a:endParaRPr>
          </a:p>
          <a:p>
            <a:pPr algn="just"/>
            <a:endParaRPr lang="ru-RU" i="1" dirty="0">
              <a:solidFill>
                <a:srgbClr val="353A42"/>
              </a:solidFill>
              <a:latin typeface="Arial" panose="020B0604020202020204" pitchFamily="34" charset="0"/>
            </a:endParaRPr>
          </a:p>
          <a:p>
            <a:pPr algn="just"/>
            <a:endParaRPr lang="ru-RU" i="1" dirty="0">
              <a:solidFill>
                <a:srgbClr val="353A42"/>
              </a:solidFill>
              <a:latin typeface="Arial" panose="020B0604020202020204" pitchFamily="34" charset="0"/>
            </a:endParaRPr>
          </a:p>
          <a:p>
            <a:pPr algn="just"/>
            <a:endParaRPr lang="ru-RU" i="1" dirty="0">
              <a:solidFill>
                <a:srgbClr val="353A42"/>
              </a:solidFill>
              <a:latin typeface="Arial" panose="020B0604020202020204" pitchFamily="34" charset="0"/>
            </a:endParaRPr>
          </a:p>
          <a:p>
            <a:pPr algn="just"/>
            <a:endParaRPr lang="ru-RU" i="1" dirty="0">
              <a:solidFill>
                <a:srgbClr val="353A42"/>
              </a:solidFill>
              <a:latin typeface="Arial" panose="020B0604020202020204" pitchFamily="34" charset="0"/>
            </a:endParaRPr>
          </a:p>
          <a:p>
            <a:pPr algn="just"/>
            <a:endParaRPr lang="ru-RU" i="1" dirty="0">
              <a:solidFill>
                <a:srgbClr val="353A42"/>
              </a:solidFill>
              <a:latin typeface="Arial" panose="020B0604020202020204" pitchFamily="34" charset="0"/>
            </a:endParaRPr>
          </a:p>
          <a:p>
            <a:pPr algn="just"/>
            <a:endParaRPr lang="ru-RU" i="1" dirty="0">
              <a:solidFill>
                <a:srgbClr val="353A42"/>
              </a:solidFill>
              <a:latin typeface="Arial" panose="020B0604020202020204" pitchFamily="34" charset="0"/>
            </a:endParaRPr>
          </a:p>
          <a:p>
            <a:pPr algn="just"/>
            <a:endParaRPr lang="ru-RU" i="1" dirty="0">
              <a:solidFill>
                <a:srgbClr val="353A42"/>
              </a:solidFill>
              <a:latin typeface="Arial" panose="020B0604020202020204" pitchFamily="34" charset="0"/>
            </a:endParaRPr>
          </a:p>
          <a:p>
            <a:pPr algn="just"/>
            <a:endParaRPr lang="ru-RU" i="1" dirty="0">
              <a:solidFill>
                <a:srgbClr val="353A42"/>
              </a:solidFill>
              <a:latin typeface="Arial" panose="020B0604020202020204" pitchFamily="34" charset="0"/>
            </a:endParaRPr>
          </a:p>
          <a:p>
            <a:pPr algn="ctr"/>
            <a:r>
              <a:rPr lang="ru-RU" b="1" i="1" dirty="0">
                <a:solidFill>
                  <a:srgbClr val="353A42"/>
                </a:solidFill>
                <a:latin typeface="Arial" panose="020B0604020202020204" pitchFamily="34" charset="0"/>
              </a:rPr>
              <a:t>Многие глаголы в английском языке могут быть заменены на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</a:rPr>
              <a:t>get</a:t>
            </a:r>
            <a:r>
              <a:rPr lang="en-US" b="1" i="1" dirty="0">
                <a:solidFill>
                  <a:srgbClr val="353A42"/>
                </a:solidFill>
                <a:latin typeface="Arial" panose="020B0604020202020204" pitchFamily="34" charset="0"/>
              </a:rPr>
              <a:t>!!!!!!</a:t>
            </a:r>
            <a:endParaRPr lang="ru-RU" b="1" i="1" dirty="0">
              <a:solidFill>
                <a:srgbClr val="353A42"/>
              </a:solidFill>
              <a:latin typeface="Arial" panose="020B0604020202020204" pitchFamily="34" charset="0"/>
            </a:endParaRPr>
          </a:p>
          <a:p>
            <a:pPr algn="just"/>
            <a:r>
              <a:rPr lang="en-US" i="1" dirty="0">
                <a:solidFill>
                  <a:srgbClr val="353A42"/>
                </a:solidFill>
                <a:latin typeface="Arial" panose="020B0604020202020204" pitchFamily="34" charset="0"/>
              </a:rPr>
              <a:t>I put the cup on the table. - I got the cup on the table.</a:t>
            </a:r>
            <a:endParaRPr lang="en-US" dirty="0">
              <a:solidFill>
                <a:srgbClr val="353A42"/>
              </a:solidFill>
              <a:latin typeface="Arial" panose="020B0604020202020204" pitchFamily="34" charset="0"/>
            </a:endParaRPr>
          </a:p>
          <a:p>
            <a:pPr algn="just"/>
            <a:r>
              <a:rPr lang="en-US" i="1" dirty="0">
                <a:solidFill>
                  <a:srgbClr val="353A42"/>
                </a:solidFill>
                <a:latin typeface="Arial" panose="020B0604020202020204" pitchFamily="34" charset="0"/>
              </a:rPr>
              <a:t>I brought him the newspaper. - I got him the newspaper.</a:t>
            </a:r>
            <a:endParaRPr lang="en-US" dirty="0">
              <a:solidFill>
                <a:srgbClr val="353A42"/>
              </a:solidFill>
              <a:latin typeface="Arial" panose="020B0604020202020204" pitchFamily="34" charset="0"/>
            </a:endParaRPr>
          </a:p>
          <a:p>
            <a:pPr algn="just"/>
            <a:r>
              <a:rPr lang="en-US" i="1" dirty="0">
                <a:solidFill>
                  <a:srgbClr val="353A42"/>
                </a:solidFill>
                <a:latin typeface="Arial" panose="020B0604020202020204" pitchFamily="34" charset="0"/>
              </a:rPr>
              <a:t>We received a message. - We got a message.</a:t>
            </a:r>
            <a:endParaRPr lang="en-US" dirty="0">
              <a:solidFill>
                <a:srgbClr val="353A42"/>
              </a:solidFill>
              <a:latin typeface="Arial" panose="020B0604020202020204" pitchFamily="34" charset="0"/>
            </a:endParaRPr>
          </a:p>
          <a:p>
            <a:pPr algn="just"/>
            <a:r>
              <a:rPr lang="en-US" i="1" dirty="0">
                <a:solidFill>
                  <a:srgbClr val="353A42"/>
                </a:solidFill>
                <a:latin typeface="Arial" panose="020B0604020202020204" pitchFamily="34" charset="0"/>
              </a:rPr>
              <a:t>I always buy coffee before work. - I always get coffee before work.</a:t>
            </a:r>
            <a:endParaRPr lang="en-US" dirty="0">
              <a:solidFill>
                <a:srgbClr val="353A42"/>
              </a:solidFill>
              <a:latin typeface="Arial" panose="020B0604020202020204" pitchFamily="34" charset="0"/>
            </a:endParaRPr>
          </a:p>
          <a:p>
            <a:pPr algn="just"/>
            <a:r>
              <a:rPr lang="en-US" i="1" dirty="0">
                <a:solidFill>
                  <a:srgbClr val="353A42"/>
                </a:solidFill>
                <a:latin typeface="Arial" panose="020B0604020202020204" pitchFamily="34" charset="0"/>
              </a:rPr>
              <a:t>We arrived at the hotel late. - We got to the hotel late.</a:t>
            </a:r>
            <a:endParaRPr lang="en-US" dirty="0">
              <a:solidFill>
                <a:srgbClr val="353A42"/>
              </a:solidFill>
              <a:latin typeface="Arial" panose="020B0604020202020204" pitchFamily="34" charset="0"/>
            </a:endParaRPr>
          </a:p>
          <a:p>
            <a:pPr algn="just"/>
            <a:r>
              <a:rPr lang="en-US" i="1" dirty="0">
                <a:solidFill>
                  <a:srgbClr val="353A42"/>
                </a:solidFill>
                <a:latin typeface="Arial" panose="020B0604020202020204" pitchFamily="34" charset="0"/>
              </a:rPr>
              <a:t>He entered the building. - He got into the building.</a:t>
            </a:r>
            <a:endParaRPr lang="en-US" b="0" i="0" dirty="0">
              <a:solidFill>
                <a:srgbClr val="353A42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97BDDC1-3743-444E-A2D0-B3211344B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4803" y="876115"/>
            <a:ext cx="5257800" cy="31068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6988F30-F0FF-4CEC-A15B-97A8925E0039}"/>
              </a:ext>
            </a:extLst>
          </p:cNvPr>
          <p:cNvSpPr txBox="1"/>
          <p:nvPr/>
        </p:nvSpPr>
        <p:spPr>
          <a:xfrm>
            <a:off x="4114800" y="269087"/>
            <a:ext cx="4643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ВНИМАНИЕ! ЗАМЕНА!</a:t>
            </a:r>
          </a:p>
        </p:txBody>
      </p:sp>
    </p:spTree>
    <p:extLst>
      <p:ext uri="{BB962C8B-B14F-4D97-AF65-F5344CB8AC3E}">
        <p14:creationId xmlns:p14="http://schemas.microsoft.com/office/powerpoint/2010/main" val="351192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4191000"/>
            <a:ext cx="6553200" cy="2597614"/>
          </a:xfrm>
        </p:spPr>
        <p:txBody>
          <a:bodyPr>
            <a:normAutofit fontScale="90000"/>
          </a:bodyPr>
          <a:lstStyle/>
          <a:p>
            <a:pPr lvl="0" latinLnBrk="1">
              <a:spcBef>
                <a:spcPts val="0"/>
              </a:spcBef>
              <a:defRPr/>
            </a:pPr>
            <a:br>
              <a:rPr lang="ru-RU" sz="2200" dirty="0">
                <a:solidFill>
                  <a:srgbClr val="4D4D4D"/>
                </a:solidFill>
              </a:rPr>
            </a:br>
            <a:br>
              <a:rPr lang="ru-RU" sz="2200" dirty="0">
                <a:solidFill>
                  <a:srgbClr val="4D4D4D"/>
                </a:solidFill>
              </a:rPr>
            </a:br>
            <a:br>
              <a:rPr lang="ru-RU" sz="2200" dirty="0">
                <a:solidFill>
                  <a:srgbClr val="4D4D4D"/>
                </a:solidFill>
              </a:rPr>
            </a:br>
            <a:br>
              <a:rPr lang="ru-RU" sz="2200" dirty="0">
                <a:solidFill>
                  <a:srgbClr val="4D4D4D"/>
                </a:solidFill>
              </a:rPr>
            </a:br>
            <a:br>
              <a:rPr kumimoji="1" lang="en-US" altLang="ko-KR" sz="3500" dirty="0">
                <a:solidFill>
                  <a:srgbClr val="FF0000"/>
                </a:solidFill>
                <a:ea typeface="굴림" pitchFamily="34" charset="-127"/>
                <a:cs typeface="+mn-cs"/>
              </a:rPr>
            </a:br>
            <a:r>
              <a:rPr lang="ru-RU" sz="2200" dirty="0"/>
              <a:t> </a:t>
            </a:r>
            <a:br>
              <a:rPr lang="ru-RU" dirty="0"/>
            </a:br>
            <a:br>
              <a:rPr lang="ru-RU" sz="3600" dirty="0">
                <a:solidFill>
                  <a:srgbClr val="4D4D4D"/>
                </a:solidFill>
              </a:rPr>
            </a:br>
            <a:endParaRPr lang="en-US" sz="3600" dirty="0">
              <a:solidFill>
                <a:srgbClr val="4D4D4D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47BA70-E024-4009-9B1D-F5F973E1DC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1" y="55318"/>
            <a:ext cx="3962400" cy="30699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8DEF3A-96DF-4811-9664-5AFEA859D7F3}"/>
              </a:ext>
            </a:extLst>
          </p:cNvPr>
          <p:cNvSpPr txBox="1"/>
          <p:nvPr/>
        </p:nvSpPr>
        <p:spPr>
          <a:xfrm>
            <a:off x="5791201" y="304800"/>
            <a:ext cx="312419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1. </a:t>
            </a:r>
            <a:r>
              <a:rPr lang="en-US" sz="2800" b="1" dirty="0"/>
              <a:t>Get – </a:t>
            </a:r>
            <a:r>
              <a:rPr lang="ru-RU" sz="2800" b="1" dirty="0"/>
              <a:t>получать, приобретать, зарабатывать.      </a:t>
            </a:r>
            <a:r>
              <a:rPr lang="ru-RU" sz="2800" dirty="0">
                <a:solidFill>
                  <a:srgbClr val="000000"/>
                </a:solidFill>
                <a:latin typeface="Open Sans"/>
              </a:rPr>
              <a:t>(</a:t>
            </a:r>
            <a:r>
              <a:rPr lang="ru-RU" sz="2800" dirty="0" err="1">
                <a:solidFill>
                  <a:srgbClr val="000000"/>
                </a:solidFill>
                <a:latin typeface="Open Sans"/>
              </a:rPr>
              <a:t>get</a:t>
            </a:r>
            <a:r>
              <a:rPr lang="ru-RU" sz="2800" dirty="0">
                <a:solidFill>
                  <a:srgbClr val="000000"/>
                </a:solidFill>
                <a:latin typeface="Open Sans"/>
              </a:rPr>
              <a:t> + существительное или местоимение).</a:t>
            </a:r>
            <a:endParaRPr lang="ru-RU" sz="28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07A317D-C064-462D-B8FF-1EC15AC4C7F7}"/>
              </a:ext>
            </a:extLst>
          </p:cNvPr>
          <p:cNvSpPr/>
          <p:nvPr/>
        </p:nvSpPr>
        <p:spPr>
          <a:xfrm>
            <a:off x="2438400" y="3428999"/>
            <a:ext cx="6248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Open Sans"/>
              </a:rPr>
              <a:t>Did you get my postcard yesterday? 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- Получили ли вы мою открытку вчера?</a:t>
            </a:r>
            <a:br>
              <a:rPr lang="ru-RU" dirty="0">
                <a:solidFill>
                  <a:srgbClr val="000000"/>
                </a:solidFill>
                <a:latin typeface="Open Sans"/>
              </a:rPr>
            </a:br>
            <a:r>
              <a:rPr lang="ru-RU" dirty="0">
                <a:solidFill>
                  <a:srgbClr val="000000"/>
                </a:solidFill>
                <a:latin typeface="Open Sans"/>
              </a:rPr>
              <a:t>I 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get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 (=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earn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) 100$ a 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day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.  - Я получаю 100$ в день.</a:t>
            </a:r>
            <a:br>
              <a:rPr lang="ru-RU" dirty="0"/>
            </a:br>
            <a:r>
              <a:rPr lang="ru-RU" dirty="0" err="1">
                <a:solidFill>
                  <a:srgbClr val="000000"/>
                </a:solidFill>
                <a:latin typeface="Open Sans"/>
              </a:rPr>
              <a:t>Мy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husband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got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 a 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new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job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 — Мой муж получил новую работу.</a:t>
            </a:r>
            <a:br>
              <a:rPr lang="ru-RU" dirty="0"/>
            </a:br>
            <a:endParaRPr lang="ru-RU" dirty="0"/>
          </a:p>
        </p:txBody>
      </p:sp>
      <p:pic>
        <p:nvPicPr>
          <p:cNvPr id="6" name="6">
            <a:hlinkClick r:id="" action="ppaction://media"/>
            <a:extLst>
              <a:ext uri="{FF2B5EF4-FFF2-40B4-BE49-F238E27FC236}">
                <a16:creationId xmlns:a16="http://schemas.microsoft.com/office/drawing/2014/main" id="{CAA5050C-3429-42D1-A19D-FCF46B113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10001" y="4746628"/>
            <a:ext cx="4724400" cy="200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636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36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385066"/>
            <a:ext cx="8192729" cy="131764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 algn="l">
              <a:lnSpc>
                <a:spcPct val="90000"/>
              </a:lnSpc>
              <a:defRPr/>
            </a:pPr>
            <a:br>
              <a:rPr lang="en-US" sz="1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kumimoji="1" lang="en-US" altLang="ko-KR" sz="1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1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 </a:t>
            </a:r>
            <a:br>
              <a:rPr lang="en-US" sz="1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5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07A317D-C064-462D-B8FF-1EC15AC4C7F7}"/>
              </a:ext>
            </a:extLst>
          </p:cNvPr>
          <p:cNvSpPr/>
          <p:nvPr/>
        </p:nvSpPr>
        <p:spPr>
          <a:xfrm>
            <a:off x="457200" y="4648201"/>
            <a:ext cx="8192728" cy="15756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 got this suit from Cardin —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Этот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костюм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я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купил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у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Кардена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ru-RU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Where did you get these delicious cakes? —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Где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купили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эти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прекрасные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пирожные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  <a:b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FAB5626-4FB3-47CB-92E1-F070065331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68" r="14368"/>
          <a:stretch/>
        </p:blipFill>
        <p:spPr>
          <a:xfrm>
            <a:off x="20" y="10"/>
            <a:ext cx="4571975" cy="425252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BAD6A72-88E8-42F7-88B9-CAF74453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72000" y="-680"/>
            <a:ext cx="0" cy="424281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800968E-0A99-46C4-A9B2-6A63AC66F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1" y="4242136"/>
            <a:ext cx="9144001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238DEF3A-96DF-4811-9664-5AFEA859D7F3}"/>
              </a:ext>
            </a:extLst>
          </p:cNvPr>
          <p:cNvSpPr txBox="1"/>
          <p:nvPr/>
        </p:nvSpPr>
        <p:spPr>
          <a:xfrm>
            <a:off x="4724425" y="-18803"/>
            <a:ext cx="457197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ru-RU" sz="3200" b="1" dirty="0"/>
          </a:p>
          <a:p>
            <a:pPr>
              <a:spcAft>
                <a:spcPts val="600"/>
              </a:spcAft>
            </a:pPr>
            <a:endParaRPr lang="ru-RU" sz="3200" b="1" dirty="0"/>
          </a:p>
          <a:p>
            <a:pPr>
              <a:spcAft>
                <a:spcPts val="600"/>
              </a:spcAft>
            </a:pPr>
            <a:r>
              <a:rPr lang="ru-RU" sz="3200" b="1" dirty="0"/>
              <a:t>2. </a:t>
            </a:r>
            <a:r>
              <a:rPr lang="en-US" sz="3200" b="1" dirty="0"/>
              <a:t>Get –</a:t>
            </a:r>
            <a:r>
              <a:rPr lang="ru-RU" sz="3200" b="1" dirty="0"/>
              <a:t> покупать что-то </a:t>
            </a:r>
          </a:p>
        </p:txBody>
      </p:sp>
    </p:spTree>
    <p:extLst>
      <p:ext uri="{BB962C8B-B14F-4D97-AF65-F5344CB8AC3E}">
        <p14:creationId xmlns:p14="http://schemas.microsoft.com/office/powerpoint/2010/main" val="38513667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4191000"/>
            <a:ext cx="6553200" cy="2597614"/>
          </a:xfrm>
        </p:spPr>
        <p:txBody>
          <a:bodyPr>
            <a:normAutofit fontScale="90000"/>
          </a:bodyPr>
          <a:lstStyle/>
          <a:p>
            <a:pPr lvl="0" latinLnBrk="1">
              <a:spcBef>
                <a:spcPts val="0"/>
              </a:spcBef>
              <a:defRPr/>
            </a:pPr>
            <a:br>
              <a:rPr lang="ru-RU" sz="2200" dirty="0">
                <a:solidFill>
                  <a:srgbClr val="4D4D4D"/>
                </a:solidFill>
              </a:rPr>
            </a:br>
            <a:br>
              <a:rPr lang="ru-RU" sz="2200" dirty="0">
                <a:solidFill>
                  <a:srgbClr val="4D4D4D"/>
                </a:solidFill>
              </a:rPr>
            </a:br>
            <a:br>
              <a:rPr lang="ru-RU" sz="2200" dirty="0">
                <a:solidFill>
                  <a:srgbClr val="4D4D4D"/>
                </a:solidFill>
              </a:rPr>
            </a:br>
            <a:br>
              <a:rPr lang="ru-RU" sz="2200" dirty="0">
                <a:solidFill>
                  <a:srgbClr val="4D4D4D"/>
                </a:solidFill>
              </a:rPr>
            </a:br>
            <a:br>
              <a:rPr kumimoji="1" lang="en-US" altLang="ko-KR" sz="3500" dirty="0">
                <a:solidFill>
                  <a:srgbClr val="FF0000"/>
                </a:solidFill>
                <a:ea typeface="굴림" pitchFamily="34" charset="-127"/>
                <a:cs typeface="+mn-cs"/>
              </a:rPr>
            </a:br>
            <a:r>
              <a:rPr lang="ru-RU" sz="2200" dirty="0"/>
              <a:t> </a:t>
            </a:r>
            <a:br>
              <a:rPr lang="ru-RU" dirty="0"/>
            </a:br>
            <a:br>
              <a:rPr lang="ru-RU" sz="3600" dirty="0">
                <a:solidFill>
                  <a:srgbClr val="4D4D4D"/>
                </a:solidFill>
              </a:rPr>
            </a:br>
            <a:endParaRPr lang="en-US" sz="3600" dirty="0">
              <a:solidFill>
                <a:srgbClr val="4D4D4D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8DEF3A-96DF-4811-9664-5AFEA859D7F3}"/>
              </a:ext>
            </a:extLst>
          </p:cNvPr>
          <p:cNvSpPr txBox="1"/>
          <p:nvPr/>
        </p:nvSpPr>
        <p:spPr>
          <a:xfrm>
            <a:off x="5791201" y="304800"/>
            <a:ext cx="31241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3. </a:t>
            </a:r>
            <a:r>
              <a:rPr lang="en-US" sz="2800" b="1" dirty="0"/>
              <a:t>Get – </a:t>
            </a:r>
            <a:r>
              <a:rPr lang="ru-RU" sz="2800" b="1" dirty="0"/>
              <a:t>становиться, переходить из состояния А в состояние Б </a:t>
            </a:r>
            <a:r>
              <a:rPr lang="ru-RU" sz="2800" dirty="0">
                <a:solidFill>
                  <a:srgbClr val="000000"/>
                </a:solidFill>
                <a:latin typeface="Open Sans"/>
              </a:rPr>
              <a:t>(</a:t>
            </a:r>
            <a:r>
              <a:rPr lang="ru-RU" sz="2800" dirty="0" err="1">
                <a:solidFill>
                  <a:srgbClr val="000000"/>
                </a:solidFill>
                <a:latin typeface="Open Sans"/>
              </a:rPr>
              <a:t>get</a:t>
            </a:r>
            <a:r>
              <a:rPr lang="ru-RU" sz="2800" dirty="0">
                <a:solidFill>
                  <a:srgbClr val="000000"/>
                </a:solidFill>
                <a:latin typeface="Open Sans"/>
              </a:rPr>
              <a:t> + прилагательное).</a:t>
            </a:r>
            <a:endParaRPr lang="ru-RU" sz="28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07A317D-C064-462D-B8FF-1EC15AC4C7F7}"/>
              </a:ext>
            </a:extLst>
          </p:cNvPr>
          <p:cNvSpPr/>
          <p:nvPr/>
        </p:nvSpPr>
        <p:spPr>
          <a:xfrm>
            <a:off x="2438400" y="3428999"/>
            <a:ext cx="6248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latin typeface="RobotoRegular"/>
              </a:rPr>
              <a:t>get rich </a:t>
            </a:r>
            <a:r>
              <a:rPr lang="ru-RU" dirty="0">
                <a:solidFill>
                  <a:srgbClr val="333333"/>
                </a:solidFill>
                <a:latin typeface="RobotoRegular"/>
              </a:rPr>
              <a:t>стать богатым (разбогатеть) </a:t>
            </a:r>
            <a:endParaRPr lang="en-US" dirty="0">
              <a:solidFill>
                <a:srgbClr val="333333"/>
              </a:solidFill>
              <a:latin typeface="RobotoRegular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latin typeface="RobotoRegular"/>
              </a:rPr>
              <a:t>get old </a:t>
            </a:r>
            <a:r>
              <a:rPr lang="ru-RU" dirty="0">
                <a:solidFill>
                  <a:srgbClr val="333333"/>
                </a:solidFill>
                <a:latin typeface="RobotoRegular"/>
              </a:rPr>
              <a:t>стать старым (состариться) </a:t>
            </a:r>
            <a:endParaRPr lang="en-US" dirty="0">
              <a:solidFill>
                <a:srgbClr val="333333"/>
              </a:solidFill>
              <a:latin typeface="RobotoRegular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latin typeface="RobotoRegular"/>
              </a:rPr>
              <a:t>get angry </a:t>
            </a:r>
            <a:r>
              <a:rPr lang="ru-RU" dirty="0">
                <a:solidFill>
                  <a:srgbClr val="333333"/>
                </a:solidFill>
                <a:latin typeface="RobotoRegular"/>
              </a:rPr>
              <a:t>стать злым (разозлиться) </a:t>
            </a:r>
            <a:endParaRPr lang="en-US" dirty="0">
              <a:solidFill>
                <a:srgbClr val="333333"/>
              </a:solidFill>
              <a:latin typeface="RobotoRegular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latin typeface="RobotoRegular"/>
              </a:rPr>
              <a:t>get thin </a:t>
            </a:r>
            <a:r>
              <a:rPr lang="ru-RU" dirty="0">
                <a:solidFill>
                  <a:srgbClr val="333333"/>
                </a:solidFill>
                <a:latin typeface="RobotoRegular"/>
              </a:rPr>
              <a:t>стать худым (похудеть) </a:t>
            </a:r>
            <a:endParaRPr lang="en-US" dirty="0">
              <a:solidFill>
                <a:srgbClr val="333333"/>
              </a:solidFill>
              <a:latin typeface="RobotoRegular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latin typeface="RobotoRegular"/>
              </a:rPr>
              <a:t>get lost </a:t>
            </a:r>
            <a:r>
              <a:rPr lang="ru-RU" dirty="0">
                <a:solidFill>
                  <a:srgbClr val="333333"/>
                </a:solidFill>
                <a:latin typeface="RobotoRegular"/>
              </a:rPr>
              <a:t>стать потерявшимся (заблудиться) </a:t>
            </a:r>
            <a:endParaRPr lang="en-US" dirty="0">
              <a:solidFill>
                <a:srgbClr val="333333"/>
              </a:solidFill>
              <a:latin typeface="RobotoRegular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latin typeface="RobotoRegular"/>
              </a:rPr>
              <a:t>get tired </a:t>
            </a:r>
            <a:r>
              <a:rPr lang="ru-RU" dirty="0">
                <a:solidFill>
                  <a:srgbClr val="333333"/>
                </a:solidFill>
                <a:latin typeface="RobotoRegular"/>
              </a:rPr>
              <a:t>стать уставшим (устать) </a:t>
            </a:r>
            <a:endParaRPr lang="en-US" dirty="0">
              <a:solidFill>
                <a:srgbClr val="333333"/>
              </a:solidFill>
              <a:latin typeface="RobotoRegular"/>
            </a:endParaRPr>
          </a:p>
          <a:p>
            <a:endParaRPr lang="en-US" dirty="0">
              <a:solidFill>
                <a:srgbClr val="333333"/>
              </a:solidFill>
              <a:latin typeface="RobotoRegular"/>
            </a:endParaRPr>
          </a:p>
          <a:p>
            <a:r>
              <a:rPr lang="en-US" dirty="0">
                <a:solidFill>
                  <a:srgbClr val="333333"/>
                </a:solidFill>
                <a:latin typeface="RobotoRegular"/>
              </a:rPr>
              <a:t>I'm getting hungry. </a:t>
            </a:r>
            <a:r>
              <a:rPr lang="ru-RU" dirty="0">
                <a:solidFill>
                  <a:srgbClr val="333333"/>
                </a:solidFill>
                <a:latin typeface="RobotoRegular"/>
              </a:rPr>
              <a:t>Я проголодался. </a:t>
            </a:r>
            <a:endParaRPr lang="en-US" dirty="0">
              <a:solidFill>
                <a:srgbClr val="333333"/>
              </a:solidFill>
              <a:latin typeface="RobotoRegular"/>
            </a:endParaRPr>
          </a:p>
          <a:p>
            <a:r>
              <a:rPr lang="en-US" dirty="0">
                <a:solidFill>
                  <a:srgbClr val="333333"/>
                </a:solidFill>
                <a:latin typeface="RobotoRegular"/>
              </a:rPr>
              <a:t>It's getting dark. </a:t>
            </a:r>
            <a:r>
              <a:rPr lang="ru-RU" dirty="0">
                <a:solidFill>
                  <a:srgbClr val="333333"/>
                </a:solidFill>
                <a:latin typeface="RobotoRegular"/>
              </a:rPr>
              <a:t>Темнеет. </a:t>
            </a:r>
            <a:endParaRPr lang="en-US" dirty="0">
              <a:solidFill>
                <a:srgbClr val="333333"/>
              </a:solidFill>
              <a:latin typeface="RobotoRegular"/>
            </a:endParaRPr>
          </a:p>
          <a:p>
            <a:r>
              <a:rPr lang="en-US" dirty="0">
                <a:solidFill>
                  <a:srgbClr val="333333"/>
                </a:solidFill>
                <a:latin typeface="RobotoRegular"/>
              </a:rPr>
              <a:t>I </a:t>
            </a:r>
            <a:r>
              <a:rPr lang="en-US" dirty="0" err="1">
                <a:solidFill>
                  <a:srgbClr val="333333"/>
                </a:solidFill>
                <a:latin typeface="RobotoRegular"/>
              </a:rPr>
              <a:t>gotta</a:t>
            </a:r>
            <a:r>
              <a:rPr lang="en-US" dirty="0">
                <a:solidFill>
                  <a:srgbClr val="333333"/>
                </a:solidFill>
                <a:latin typeface="RobotoRegular"/>
              </a:rPr>
              <a:t> go. It's getting late. </a:t>
            </a:r>
            <a:r>
              <a:rPr lang="ru-RU" dirty="0">
                <a:solidFill>
                  <a:srgbClr val="333333"/>
                </a:solidFill>
                <a:latin typeface="RobotoRegular"/>
              </a:rPr>
              <a:t>Мне нужно идти. Уже поздно.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E3A3848-99BD-4501-B50C-91DD0823CB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0414" y="74218"/>
            <a:ext cx="4020788" cy="244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69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4191000"/>
            <a:ext cx="6553200" cy="2597614"/>
          </a:xfrm>
        </p:spPr>
        <p:txBody>
          <a:bodyPr>
            <a:normAutofit fontScale="90000"/>
          </a:bodyPr>
          <a:lstStyle/>
          <a:p>
            <a:pPr lvl="0" latinLnBrk="1">
              <a:spcBef>
                <a:spcPts val="0"/>
              </a:spcBef>
              <a:defRPr/>
            </a:pPr>
            <a:br>
              <a:rPr lang="ru-RU" sz="2200" dirty="0">
                <a:solidFill>
                  <a:srgbClr val="4D4D4D"/>
                </a:solidFill>
              </a:rPr>
            </a:br>
            <a:br>
              <a:rPr lang="ru-RU" sz="2200" dirty="0">
                <a:solidFill>
                  <a:srgbClr val="4D4D4D"/>
                </a:solidFill>
              </a:rPr>
            </a:br>
            <a:br>
              <a:rPr lang="ru-RU" sz="2200" dirty="0">
                <a:solidFill>
                  <a:srgbClr val="4D4D4D"/>
                </a:solidFill>
              </a:rPr>
            </a:br>
            <a:br>
              <a:rPr lang="ru-RU" sz="2200" dirty="0">
                <a:solidFill>
                  <a:srgbClr val="4D4D4D"/>
                </a:solidFill>
              </a:rPr>
            </a:br>
            <a:br>
              <a:rPr kumimoji="1" lang="en-US" altLang="ko-KR" sz="3500" dirty="0">
                <a:solidFill>
                  <a:srgbClr val="FF0000"/>
                </a:solidFill>
                <a:ea typeface="굴림" pitchFamily="34" charset="-127"/>
                <a:cs typeface="+mn-cs"/>
              </a:rPr>
            </a:br>
            <a:r>
              <a:rPr lang="ru-RU" sz="2200" dirty="0"/>
              <a:t> </a:t>
            </a:r>
            <a:br>
              <a:rPr lang="ru-RU" dirty="0"/>
            </a:br>
            <a:br>
              <a:rPr lang="ru-RU" sz="3600" dirty="0">
                <a:solidFill>
                  <a:srgbClr val="4D4D4D"/>
                </a:solidFill>
              </a:rPr>
            </a:br>
            <a:endParaRPr lang="en-US" sz="3600" dirty="0">
              <a:solidFill>
                <a:srgbClr val="4D4D4D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8DEF3A-96DF-4811-9664-5AFEA859D7F3}"/>
              </a:ext>
            </a:extLst>
          </p:cNvPr>
          <p:cNvSpPr txBox="1"/>
          <p:nvPr/>
        </p:nvSpPr>
        <p:spPr>
          <a:xfrm>
            <a:off x="2286001" y="304800"/>
            <a:ext cx="662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4. </a:t>
            </a:r>
            <a:r>
              <a:rPr lang="en-US" sz="2800" b="1" dirty="0"/>
              <a:t>Get – </a:t>
            </a:r>
            <a:r>
              <a:rPr lang="ru-RU" sz="2800" b="1" dirty="0"/>
              <a:t>принести что-то кому-то </a:t>
            </a:r>
            <a:r>
              <a:rPr lang="ru-RU" sz="2800" dirty="0">
                <a:solidFill>
                  <a:srgbClr val="000000"/>
                </a:solidFill>
                <a:latin typeface="Open Sans"/>
              </a:rPr>
              <a:t>(</a:t>
            </a:r>
            <a:r>
              <a:rPr lang="ru-RU" sz="2800" dirty="0" err="1">
                <a:solidFill>
                  <a:srgbClr val="000000"/>
                </a:solidFill>
                <a:latin typeface="Open Sans"/>
              </a:rPr>
              <a:t>get</a:t>
            </a:r>
            <a:r>
              <a:rPr lang="ru-RU" sz="2800" dirty="0">
                <a:solidFill>
                  <a:srgbClr val="000000"/>
                </a:solidFill>
                <a:latin typeface="Open Sans"/>
              </a:rPr>
              <a:t> + прилагательное).</a:t>
            </a:r>
            <a:endParaRPr lang="ru-RU" sz="28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07A317D-C064-462D-B8FF-1EC15AC4C7F7}"/>
              </a:ext>
            </a:extLst>
          </p:cNvPr>
          <p:cNvSpPr/>
          <p:nvPr/>
        </p:nvSpPr>
        <p:spPr>
          <a:xfrm>
            <a:off x="2438400" y="3428999"/>
            <a:ext cx="62484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333333"/>
              </a:solidFill>
              <a:latin typeface="RobotoRegular"/>
            </a:endParaRPr>
          </a:p>
          <a:p>
            <a:endParaRPr lang="ru-RU" dirty="0">
              <a:solidFill>
                <a:srgbClr val="333333"/>
              </a:solidFill>
              <a:latin typeface="RobotoRegular"/>
            </a:endParaRPr>
          </a:p>
          <a:p>
            <a:endParaRPr lang="ru-RU" dirty="0">
              <a:solidFill>
                <a:srgbClr val="333333"/>
              </a:solidFill>
              <a:latin typeface="RobotoRegular"/>
            </a:endParaRPr>
          </a:p>
          <a:p>
            <a:endParaRPr lang="ru-RU" dirty="0">
              <a:solidFill>
                <a:srgbClr val="333333"/>
              </a:solidFill>
              <a:latin typeface="RobotoRegular"/>
            </a:endParaRPr>
          </a:p>
          <a:p>
            <a:endParaRPr lang="ru-RU" dirty="0">
              <a:solidFill>
                <a:srgbClr val="333333"/>
              </a:solidFill>
              <a:latin typeface="RobotoRegular"/>
            </a:endParaRPr>
          </a:p>
          <a:p>
            <a:endParaRPr lang="en-US" dirty="0">
              <a:solidFill>
                <a:srgbClr val="333333"/>
              </a:solidFill>
              <a:latin typeface="RobotoRegular"/>
            </a:endParaRPr>
          </a:p>
          <a:p>
            <a:r>
              <a:rPr lang="ru-RU" dirty="0" err="1">
                <a:solidFill>
                  <a:srgbClr val="000000"/>
                </a:solidFill>
                <a:latin typeface="Open Sans"/>
              </a:rPr>
              <a:t>Could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you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get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me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 a 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glass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of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water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? — Не могли бы вы принести мне стакан воды.</a:t>
            </a:r>
            <a:br>
              <a:rPr lang="ru-RU" dirty="0"/>
            </a:br>
            <a:r>
              <a:rPr lang="en-US" dirty="0">
                <a:solidFill>
                  <a:srgbClr val="000000"/>
                </a:solidFill>
                <a:latin typeface="Open Sans"/>
              </a:rPr>
              <a:t>Ask Jane, she will get you the papers from the office.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 -</a:t>
            </a:r>
            <a:r>
              <a:rPr lang="en-US" dirty="0" err="1">
                <a:solidFill>
                  <a:srgbClr val="000000"/>
                </a:solidFill>
                <a:latin typeface="Open Sans"/>
              </a:rPr>
              <a:t>Попроси</a:t>
            </a:r>
            <a:r>
              <a:rPr lang="en-US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Open Sans"/>
              </a:rPr>
              <a:t>Джейн</a:t>
            </a:r>
            <a:r>
              <a:rPr lang="en-US" dirty="0">
                <a:solidFill>
                  <a:srgbClr val="000000"/>
                </a:solidFill>
                <a:latin typeface="Open Sans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Open Sans"/>
              </a:rPr>
              <a:t>она</a:t>
            </a:r>
            <a:r>
              <a:rPr lang="en-US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Open Sans"/>
              </a:rPr>
              <a:t>принесет</a:t>
            </a:r>
            <a:r>
              <a:rPr lang="en-US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Open Sans"/>
              </a:rPr>
              <a:t>тебе</a:t>
            </a:r>
            <a:r>
              <a:rPr lang="en-US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Open Sans"/>
              </a:rPr>
              <a:t>документы</a:t>
            </a:r>
            <a:r>
              <a:rPr lang="en-US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Open Sans"/>
              </a:rPr>
              <a:t>из</a:t>
            </a:r>
            <a:r>
              <a:rPr lang="en-US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Open Sans"/>
              </a:rPr>
              <a:t>офиса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.</a:t>
            </a:r>
            <a:endParaRPr lang="en-US" dirty="0">
              <a:solidFill>
                <a:srgbClr val="000000"/>
              </a:solidFill>
              <a:latin typeface="Open Sans"/>
            </a:endParaRPr>
          </a:p>
          <a:p>
            <a:endParaRPr lang="ru-RU" dirty="0"/>
          </a:p>
        </p:txBody>
      </p:sp>
      <p:pic>
        <p:nvPicPr>
          <p:cNvPr id="3" name="7">
            <a:hlinkClick r:id="" action="ppaction://media"/>
            <a:extLst>
              <a:ext uri="{FF2B5EF4-FFF2-40B4-BE49-F238E27FC236}">
                <a16:creationId xmlns:a16="http://schemas.microsoft.com/office/drawing/2014/main" id="{4C12AB95-821F-497E-AF20-D11A935B03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43200" y="1828800"/>
            <a:ext cx="5062538" cy="285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0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36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3200400"/>
            <a:ext cx="6477000" cy="3588214"/>
          </a:xfrm>
        </p:spPr>
        <p:txBody>
          <a:bodyPr>
            <a:normAutofit fontScale="90000"/>
          </a:bodyPr>
          <a:lstStyle/>
          <a:p>
            <a:pPr lvl="0" algn="l" latinLnBrk="1">
              <a:spcBef>
                <a:spcPts val="0"/>
              </a:spcBef>
              <a:defRPr/>
            </a:pP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r>
              <a:rPr lang="ru-RU" sz="2700" dirty="0">
                <a:solidFill>
                  <a:srgbClr val="333333"/>
                </a:solidFill>
                <a:latin typeface="RobotoRegular"/>
              </a:rPr>
              <a:t>I </a:t>
            </a:r>
            <a:r>
              <a:rPr lang="ru-RU" sz="2700" dirty="0" err="1">
                <a:solidFill>
                  <a:srgbClr val="333333"/>
                </a:solidFill>
                <a:latin typeface="RobotoRegular"/>
              </a:rPr>
              <a:t>don't</a:t>
            </a:r>
            <a:r>
              <a:rPr lang="ru-RU" sz="2700" dirty="0">
                <a:solidFill>
                  <a:srgbClr val="333333"/>
                </a:solidFill>
                <a:latin typeface="RobotoRegular"/>
              </a:rPr>
              <a:t> </a:t>
            </a:r>
            <a:r>
              <a:rPr lang="ru-RU" sz="2700" dirty="0" err="1">
                <a:solidFill>
                  <a:srgbClr val="333333"/>
                </a:solidFill>
                <a:latin typeface="RobotoRegular"/>
              </a:rPr>
              <a:t>get</a:t>
            </a:r>
            <a:r>
              <a:rPr lang="ru-RU" sz="2700" dirty="0">
                <a:solidFill>
                  <a:srgbClr val="333333"/>
                </a:solidFill>
                <a:latin typeface="RobotoRegular"/>
              </a:rPr>
              <a:t> </a:t>
            </a:r>
            <a:r>
              <a:rPr lang="ru-RU" sz="2700" dirty="0" err="1">
                <a:solidFill>
                  <a:srgbClr val="333333"/>
                </a:solidFill>
                <a:latin typeface="RobotoRegular"/>
              </a:rPr>
              <a:t>you</a:t>
            </a:r>
            <a:r>
              <a:rPr lang="ru-RU" sz="2700" dirty="0">
                <a:solidFill>
                  <a:srgbClr val="333333"/>
                </a:solidFill>
                <a:latin typeface="RobotoRegular"/>
              </a:rPr>
              <a:t>. - Я не понимаю тебя. </a:t>
            </a:r>
            <a:br>
              <a:rPr lang="ru-RU" sz="2700" dirty="0">
                <a:solidFill>
                  <a:srgbClr val="333333"/>
                </a:solidFill>
                <a:latin typeface="RobotoRegular"/>
              </a:rPr>
            </a:br>
            <a:r>
              <a:rPr lang="ru-RU" sz="2700" dirty="0">
                <a:solidFill>
                  <a:srgbClr val="333333"/>
                </a:solidFill>
                <a:latin typeface="RobotoRegular"/>
              </a:rPr>
              <a:t>I </a:t>
            </a:r>
            <a:r>
              <a:rPr lang="ru-RU" sz="2700" dirty="0" err="1">
                <a:solidFill>
                  <a:srgbClr val="333333"/>
                </a:solidFill>
                <a:latin typeface="RobotoRegular"/>
              </a:rPr>
              <a:t>don't</a:t>
            </a:r>
            <a:r>
              <a:rPr lang="ru-RU" sz="2700" dirty="0">
                <a:solidFill>
                  <a:srgbClr val="333333"/>
                </a:solidFill>
                <a:latin typeface="RobotoRegular"/>
              </a:rPr>
              <a:t> </a:t>
            </a:r>
            <a:r>
              <a:rPr lang="ru-RU" sz="2700" dirty="0" err="1">
                <a:solidFill>
                  <a:srgbClr val="333333"/>
                </a:solidFill>
                <a:latin typeface="RobotoRegular"/>
              </a:rPr>
              <a:t>get</a:t>
            </a:r>
            <a:r>
              <a:rPr lang="ru-RU" sz="2700" dirty="0">
                <a:solidFill>
                  <a:srgbClr val="333333"/>
                </a:solidFill>
                <a:latin typeface="RobotoRegular"/>
              </a:rPr>
              <a:t> </a:t>
            </a:r>
            <a:r>
              <a:rPr lang="ru-RU" sz="2700" dirty="0" err="1">
                <a:solidFill>
                  <a:srgbClr val="333333"/>
                </a:solidFill>
                <a:latin typeface="RobotoRegular"/>
              </a:rPr>
              <a:t>it</a:t>
            </a:r>
            <a:r>
              <a:rPr lang="ru-RU" sz="2700" dirty="0">
                <a:solidFill>
                  <a:srgbClr val="333333"/>
                </a:solidFill>
                <a:latin typeface="RobotoRegular"/>
              </a:rPr>
              <a:t>. - Я не понимаю это. </a:t>
            </a:r>
            <a:br>
              <a:rPr lang="ru-RU" sz="2700" dirty="0">
                <a:solidFill>
                  <a:srgbClr val="333333"/>
                </a:solidFill>
                <a:latin typeface="RobotoRegular"/>
              </a:rPr>
            </a:br>
            <a:r>
              <a:rPr lang="ru-RU" sz="2700" dirty="0" err="1">
                <a:solidFill>
                  <a:srgbClr val="333333"/>
                </a:solidFill>
                <a:latin typeface="RobotoRegular"/>
              </a:rPr>
              <a:t>Got</a:t>
            </a:r>
            <a:r>
              <a:rPr lang="ru-RU" sz="2700" dirty="0">
                <a:solidFill>
                  <a:srgbClr val="333333"/>
                </a:solidFill>
                <a:latin typeface="RobotoRegular"/>
              </a:rPr>
              <a:t> </a:t>
            </a:r>
            <a:r>
              <a:rPr lang="ru-RU" sz="2700" dirty="0" err="1">
                <a:solidFill>
                  <a:srgbClr val="333333"/>
                </a:solidFill>
                <a:latin typeface="RobotoRegular"/>
              </a:rPr>
              <a:t>it</a:t>
            </a:r>
            <a:r>
              <a:rPr lang="ru-RU" sz="2700" dirty="0">
                <a:solidFill>
                  <a:srgbClr val="333333"/>
                </a:solidFill>
                <a:latin typeface="RobotoRegular"/>
              </a:rPr>
              <a:t>! - Понял!</a:t>
            </a:r>
            <a:br>
              <a:rPr lang="ru-RU" sz="2700" dirty="0"/>
            </a:br>
            <a:br>
              <a:rPr lang="ru-RU" sz="2700" dirty="0">
                <a:solidFill>
                  <a:srgbClr val="4D4D4D"/>
                </a:solidFill>
              </a:rPr>
            </a:br>
            <a:br>
              <a:rPr kumimoji="1" lang="en-US" altLang="ko-KR" sz="3500" dirty="0">
                <a:solidFill>
                  <a:srgbClr val="FF0000"/>
                </a:solidFill>
                <a:ea typeface="굴림" pitchFamily="34" charset="-127"/>
                <a:cs typeface="+mn-cs"/>
              </a:rPr>
            </a:br>
            <a:r>
              <a:rPr lang="ru-RU" sz="2200" dirty="0"/>
              <a:t> </a:t>
            </a:r>
            <a:br>
              <a:rPr lang="ru-RU" dirty="0"/>
            </a:br>
            <a:br>
              <a:rPr lang="ru-RU" sz="3600" dirty="0">
                <a:solidFill>
                  <a:srgbClr val="4D4D4D"/>
                </a:solidFill>
              </a:rPr>
            </a:br>
            <a:endParaRPr lang="en-US" sz="3600" dirty="0">
              <a:solidFill>
                <a:srgbClr val="4D4D4D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8DEF3A-96DF-4811-9664-5AFEA859D7F3}"/>
              </a:ext>
            </a:extLst>
          </p:cNvPr>
          <p:cNvSpPr txBox="1"/>
          <p:nvPr/>
        </p:nvSpPr>
        <p:spPr>
          <a:xfrm>
            <a:off x="2286001" y="304800"/>
            <a:ext cx="662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5. </a:t>
            </a:r>
            <a:r>
              <a:rPr lang="en-US" sz="2800" b="1" dirty="0"/>
              <a:t>Get </a:t>
            </a:r>
            <a:r>
              <a:rPr lang="ru-RU" sz="2800" b="1" dirty="0"/>
              <a:t>можно заменить слово </a:t>
            </a:r>
            <a:r>
              <a:rPr lang="ru-RU" sz="2800" b="1" dirty="0" err="1"/>
              <a:t>understand</a:t>
            </a:r>
            <a:r>
              <a:rPr lang="ru-RU" sz="2800" b="1" dirty="0"/>
              <a:t> - понимать.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07A317D-C064-462D-B8FF-1EC15AC4C7F7}"/>
              </a:ext>
            </a:extLst>
          </p:cNvPr>
          <p:cNvSpPr/>
          <p:nvPr/>
        </p:nvSpPr>
        <p:spPr>
          <a:xfrm>
            <a:off x="2438400" y="3428999"/>
            <a:ext cx="6248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333333"/>
              </a:solidFill>
              <a:latin typeface="RobotoRegular"/>
            </a:endParaRPr>
          </a:p>
          <a:p>
            <a:endParaRPr lang="ru-RU" dirty="0">
              <a:solidFill>
                <a:srgbClr val="333333"/>
              </a:solidFill>
              <a:latin typeface="RobotoRegular"/>
            </a:endParaRPr>
          </a:p>
          <a:p>
            <a:endParaRPr lang="ru-RU" dirty="0">
              <a:solidFill>
                <a:srgbClr val="333333"/>
              </a:solidFill>
              <a:latin typeface="RobotoRegular"/>
            </a:endParaRPr>
          </a:p>
          <a:p>
            <a:endParaRPr lang="ru-RU" dirty="0">
              <a:solidFill>
                <a:srgbClr val="333333"/>
              </a:solidFill>
              <a:latin typeface="RobotoRegular"/>
            </a:endParaRPr>
          </a:p>
          <a:p>
            <a:endParaRPr lang="ru-RU" dirty="0">
              <a:solidFill>
                <a:srgbClr val="333333"/>
              </a:solidFill>
              <a:latin typeface="RobotoRegular"/>
            </a:endParaRPr>
          </a:p>
          <a:p>
            <a:endParaRPr lang="en-US" dirty="0">
              <a:solidFill>
                <a:srgbClr val="333333"/>
              </a:solidFill>
              <a:latin typeface="RobotoRegular"/>
            </a:endParaRPr>
          </a:p>
          <a:p>
            <a:endParaRPr lang="ru-RU" dirty="0"/>
          </a:p>
        </p:txBody>
      </p:sp>
      <p:pic>
        <p:nvPicPr>
          <p:cNvPr id="6" name="8">
            <a:hlinkClick r:id="" action="ppaction://media"/>
            <a:extLst>
              <a:ext uri="{FF2B5EF4-FFF2-40B4-BE49-F238E27FC236}">
                <a16:creationId xmlns:a16="http://schemas.microsoft.com/office/drawing/2014/main" id="{3C49BC47-81CC-4479-B3B1-2BEE418CA3F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38400" y="1258907"/>
            <a:ext cx="6134100" cy="332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79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419600"/>
            <a:ext cx="7162798" cy="2369014"/>
          </a:xfrm>
        </p:spPr>
        <p:txBody>
          <a:bodyPr>
            <a:normAutofit fontScale="90000"/>
          </a:bodyPr>
          <a:lstStyle/>
          <a:p>
            <a:pPr lvl="0" algn="l" latinLnBrk="1">
              <a:spcBef>
                <a:spcPts val="0"/>
              </a:spcBef>
              <a:defRPr/>
            </a:pP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r>
              <a:rPr lang="ru-RU" sz="2400" dirty="0" err="1">
                <a:solidFill>
                  <a:srgbClr val="000000"/>
                </a:solidFill>
                <a:latin typeface="Open Sans"/>
              </a:rPr>
              <a:t>Can</a:t>
            </a:r>
            <a:r>
              <a:rPr lang="ru-RU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Open Sans"/>
              </a:rPr>
              <a:t>he</a:t>
            </a:r>
            <a:r>
              <a:rPr lang="ru-RU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Open Sans"/>
              </a:rPr>
              <a:t>get</a:t>
            </a:r>
            <a:r>
              <a:rPr lang="ru-RU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Open Sans"/>
              </a:rPr>
              <a:t>this</a:t>
            </a:r>
            <a:r>
              <a:rPr lang="ru-RU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Open Sans"/>
              </a:rPr>
              <a:t>report</a:t>
            </a:r>
            <a:r>
              <a:rPr lang="ru-RU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Open Sans"/>
              </a:rPr>
              <a:t>by</a:t>
            </a:r>
            <a:r>
              <a:rPr lang="ru-RU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Open Sans"/>
              </a:rPr>
              <a:t>morning</a:t>
            </a:r>
            <a:r>
              <a:rPr lang="ru-RU" sz="2400" dirty="0">
                <a:solidFill>
                  <a:srgbClr val="000000"/>
                </a:solidFill>
                <a:latin typeface="Open Sans"/>
              </a:rPr>
              <a:t>? — Он может закончить отчет к утру?</a:t>
            </a:r>
            <a:br>
              <a:rPr lang="ru-RU" sz="2400" dirty="0"/>
            </a:br>
            <a:br>
              <a:rPr lang="ru-RU" sz="2700" dirty="0">
                <a:solidFill>
                  <a:srgbClr val="4D4D4D"/>
                </a:solidFill>
              </a:rPr>
            </a:br>
            <a:br>
              <a:rPr kumimoji="1" lang="en-US" altLang="ko-KR" sz="3500" dirty="0">
                <a:solidFill>
                  <a:srgbClr val="FF0000"/>
                </a:solidFill>
                <a:ea typeface="굴림" pitchFamily="34" charset="-127"/>
                <a:cs typeface="+mn-cs"/>
              </a:rPr>
            </a:br>
            <a:r>
              <a:rPr lang="ru-RU" sz="2200" dirty="0"/>
              <a:t> </a:t>
            </a:r>
            <a:br>
              <a:rPr lang="ru-RU" dirty="0"/>
            </a:br>
            <a:br>
              <a:rPr lang="ru-RU" sz="3600" dirty="0">
                <a:solidFill>
                  <a:srgbClr val="4D4D4D"/>
                </a:solidFill>
              </a:rPr>
            </a:br>
            <a:endParaRPr lang="en-US" sz="3600" dirty="0">
              <a:solidFill>
                <a:srgbClr val="4D4D4D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8DEF3A-96DF-4811-9664-5AFEA859D7F3}"/>
              </a:ext>
            </a:extLst>
          </p:cNvPr>
          <p:cNvSpPr txBox="1"/>
          <p:nvPr/>
        </p:nvSpPr>
        <p:spPr>
          <a:xfrm>
            <a:off x="2286001" y="304800"/>
            <a:ext cx="662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6. </a:t>
            </a:r>
            <a:r>
              <a:rPr lang="en-US" sz="2800" b="1" dirty="0"/>
              <a:t>Get </a:t>
            </a:r>
            <a:r>
              <a:rPr lang="en-US" sz="2800" dirty="0">
                <a:solidFill>
                  <a:srgbClr val="000000"/>
                </a:solidFill>
                <a:latin typeface="Open Sans"/>
              </a:rPr>
              <a:t>- </a:t>
            </a:r>
            <a:r>
              <a:rPr lang="ru-RU" sz="2800" dirty="0">
                <a:solidFill>
                  <a:srgbClr val="000000"/>
                </a:solidFill>
                <a:latin typeface="Open Sans"/>
              </a:rPr>
              <a:t>закончить, сделать, завершить какую-нибудь работу </a:t>
            </a:r>
            <a:endParaRPr lang="ru-RU" sz="28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07A317D-C064-462D-B8FF-1EC15AC4C7F7}"/>
              </a:ext>
            </a:extLst>
          </p:cNvPr>
          <p:cNvSpPr/>
          <p:nvPr/>
        </p:nvSpPr>
        <p:spPr>
          <a:xfrm>
            <a:off x="2438400" y="3428999"/>
            <a:ext cx="6248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333333"/>
              </a:solidFill>
              <a:latin typeface="RobotoRegular"/>
            </a:endParaRPr>
          </a:p>
          <a:p>
            <a:endParaRPr lang="ru-RU" dirty="0">
              <a:solidFill>
                <a:srgbClr val="333333"/>
              </a:solidFill>
              <a:latin typeface="RobotoRegular"/>
            </a:endParaRPr>
          </a:p>
          <a:p>
            <a:endParaRPr lang="ru-RU" dirty="0">
              <a:solidFill>
                <a:srgbClr val="333333"/>
              </a:solidFill>
              <a:latin typeface="RobotoRegular"/>
            </a:endParaRPr>
          </a:p>
          <a:p>
            <a:endParaRPr lang="ru-RU" dirty="0">
              <a:solidFill>
                <a:srgbClr val="333333"/>
              </a:solidFill>
              <a:latin typeface="RobotoRegular"/>
            </a:endParaRPr>
          </a:p>
          <a:p>
            <a:endParaRPr lang="ru-RU" dirty="0">
              <a:solidFill>
                <a:srgbClr val="333333"/>
              </a:solidFill>
              <a:latin typeface="RobotoRegular"/>
            </a:endParaRPr>
          </a:p>
          <a:p>
            <a:endParaRPr lang="en-US" dirty="0">
              <a:solidFill>
                <a:srgbClr val="333333"/>
              </a:solidFill>
              <a:latin typeface="RobotoRegular"/>
            </a:endParaRPr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CA2EED-32C1-4AD3-A680-8F9CFFBF1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8850" y="1258907"/>
            <a:ext cx="6667500" cy="444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245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5059971" y="1783958"/>
            <a:ext cx="3483937" cy="370244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 algn="l">
              <a:lnSpc>
                <a:spcPct val="90000"/>
              </a:lnSpc>
              <a:defRPr/>
            </a:pPr>
            <a:br>
              <a:rPr lang="en-US" sz="1500" dirty="0"/>
            </a:br>
            <a:br>
              <a:rPr lang="en-US" sz="1500" dirty="0"/>
            </a:br>
            <a:br>
              <a:rPr lang="en-US" sz="1500" dirty="0"/>
            </a:br>
            <a:br>
              <a:rPr lang="en-US" sz="1500" dirty="0"/>
            </a:br>
            <a:br>
              <a:rPr lang="en-US" sz="1500" dirty="0"/>
            </a:br>
            <a:br>
              <a:rPr lang="en-US" sz="1500" dirty="0"/>
            </a:br>
            <a:br>
              <a:rPr lang="en-US" sz="1500" dirty="0"/>
            </a:br>
            <a:br>
              <a:rPr lang="ru-RU" sz="1500" dirty="0"/>
            </a:br>
            <a:br>
              <a:rPr lang="ru-RU" sz="1500" dirty="0"/>
            </a:br>
            <a:br>
              <a:rPr lang="ru-RU" sz="1500" dirty="0"/>
            </a:br>
            <a:br>
              <a:rPr lang="ru-RU" sz="1500" dirty="0"/>
            </a:br>
            <a:br>
              <a:rPr lang="ru-RU" sz="1500" dirty="0"/>
            </a:br>
            <a:br>
              <a:rPr lang="ru-RU" sz="1500" dirty="0"/>
            </a:br>
            <a:br>
              <a:rPr lang="ru-RU" sz="1500" dirty="0"/>
            </a:br>
            <a:br>
              <a:rPr lang="ru-RU" sz="1500" dirty="0"/>
            </a:br>
            <a:r>
              <a:rPr lang="en-US" sz="2000" dirty="0"/>
              <a:t>It took us two hours to get to the airport — </a:t>
            </a:r>
            <a:r>
              <a:rPr lang="en-US" sz="2000" dirty="0" err="1"/>
              <a:t>Нам</a:t>
            </a:r>
            <a:r>
              <a:rPr lang="en-US" sz="2000" dirty="0"/>
              <a:t> </a:t>
            </a:r>
            <a:r>
              <a:rPr lang="en-US" sz="2000" dirty="0" err="1"/>
              <a:t>понадобилось</a:t>
            </a:r>
            <a:r>
              <a:rPr lang="en-US" sz="2000" dirty="0"/>
              <a:t> </a:t>
            </a:r>
            <a:r>
              <a:rPr lang="en-US" sz="2000" dirty="0" err="1"/>
              <a:t>два</a:t>
            </a:r>
            <a:r>
              <a:rPr lang="en-US" sz="2000" dirty="0"/>
              <a:t> </a:t>
            </a:r>
            <a:r>
              <a:rPr lang="en-US" sz="2000" dirty="0" err="1"/>
              <a:t>часа</a:t>
            </a:r>
            <a:r>
              <a:rPr lang="en-US" sz="2000" dirty="0"/>
              <a:t>, </a:t>
            </a:r>
            <a:r>
              <a:rPr lang="en-US" sz="2000" dirty="0" err="1"/>
              <a:t>чтобы</a:t>
            </a:r>
            <a:r>
              <a:rPr lang="en-US" sz="2000" dirty="0"/>
              <a:t> </a:t>
            </a:r>
            <a:r>
              <a:rPr lang="en-US" sz="2000" dirty="0" err="1"/>
              <a:t>добраться</a:t>
            </a:r>
            <a:r>
              <a:rPr lang="en-US" sz="2000" dirty="0"/>
              <a:t> </a:t>
            </a:r>
            <a:r>
              <a:rPr lang="en-US" sz="2000" dirty="0" err="1"/>
              <a:t>до</a:t>
            </a:r>
            <a:r>
              <a:rPr lang="en-US" sz="2000" dirty="0"/>
              <a:t> </a:t>
            </a:r>
            <a:r>
              <a:rPr lang="en-US" sz="2000" dirty="0" err="1"/>
              <a:t>аэропорта</a:t>
            </a:r>
            <a:br>
              <a:rPr lang="en-US" sz="2000" dirty="0"/>
            </a:br>
            <a:r>
              <a:rPr lang="en-US" sz="2000" dirty="0"/>
              <a:t>I got there by train — Я </a:t>
            </a:r>
            <a:r>
              <a:rPr lang="en-US" sz="2000" dirty="0" err="1"/>
              <a:t>добрался</a:t>
            </a:r>
            <a:r>
              <a:rPr lang="en-US" sz="2000" dirty="0"/>
              <a:t> </a:t>
            </a:r>
            <a:r>
              <a:rPr lang="en-US" sz="2000" dirty="0" err="1"/>
              <a:t>туда</a:t>
            </a:r>
            <a:r>
              <a:rPr lang="en-US" sz="2000" dirty="0"/>
              <a:t>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поезде</a:t>
            </a:r>
            <a:r>
              <a:rPr lang="en-US" sz="2000" dirty="0"/>
              <a:t> </a:t>
            </a:r>
            <a:br>
              <a:rPr lang="ru-RU" sz="2000" dirty="0"/>
            </a:br>
            <a:r>
              <a:rPr lang="en-US" sz="2000" dirty="0"/>
              <a:t>Get a taxi to the railway station — </a:t>
            </a:r>
            <a:r>
              <a:rPr lang="en-US" sz="2000" dirty="0" err="1"/>
              <a:t>Поймай</a:t>
            </a:r>
            <a:r>
              <a:rPr lang="en-US" sz="2000" dirty="0"/>
              <a:t> </a:t>
            </a:r>
            <a:r>
              <a:rPr lang="en-US" sz="2000" dirty="0" err="1"/>
              <a:t>такси</a:t>
            </a:r>
            <a:r>
              <a:rPr lang="en-US" sz="2000" dirty="0"/>
              <a:t> </a:t>
            </a:r>
            <a:r>
              <a:rPr lang="en-US" sz="2000" dirty="0" err="1"/>
              <a:t>до</a:t>
            </a:r>
            <a:r>
              <a:rPr lang="en-US" sz="2000" dirty="0"/>
              <a:t> </a:t>
            </a:r>
            <a:r>
              <a:rPr lang="en-US" sz="2000" dirty="0" err="1"/>
              <a:t>вокзала</a:t>
            </a:r>
            <a:br>
              <a:rPr lang="en-US" sz="2000" dirty="0"/>
            </a:br>
            <a:br>
              <a:rPr lang="en-US" sz="1500" dirty="0"/>
            </a:br>
            <a:br>
              <a:rPr lang="en-US" sz="1500" dirty="0"/>
            </a:br>
            <a:br>
              <a:rPr lang="en-US" sz="1500" dirty="0"/>
            </a:br>
            <a:br>
              <a:rPr lang="en-US" sz="1500" dirty="0"/>
            </a:br>
            <a:br>
              <a:rPr kumimoji="1" lang="en-US" altLang="ko-KR" sz="1500" dirty="0"/>
            </a:br>
            <a:r>
              <a:rPr lang="en-US" sz="1500" dirty="0"/>
              <a:t> </a:t>
            </a:r>
            <a:br>
              <a:rPr lang="en-US" sz="1500" dirty="0"/>
            </a:br>
            <a:br>
              <a:rPr lang="en-US" sz="1500" dirty="0"/>
            </a:br>
            <a:endParaRPr lang="en-US" sz="15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8DEF3A-96DF-4811-9664-5AFEA859D7F3}"/>
              </a:ext>
            </a:extLst>
          </p:cNvPr>
          <p:cNvSpPr txBox="1"/>
          <p:nvPr/>
        </p:nvSpPr>
        <p:spPr>
          <a:xfrm>
            <a:off x="5059970" y="1"/>
            <a:ext cx="3483937" cy="58987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3200" b="1" dirty="0"/>
              <a:t>7. Get </a:t>
            </a:r>
            <a:r>
              <a:rPr lang="en-US" sz="3200" dirty="0"/>
              <a:t>- </a:t>
            </a:r>
            <a:r>
              <a:rPr lang="en-US" sz="3200" dirty="0" err="1"/>
              <a:t>добираться</a:t>
            </a:r>
            <a:endParaRPr lang="en-US" sz="3200" b="1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56287D1-585C-4DFB-AB0B-E2307BAE8E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246" r="30038" b="1"/>
          <a:stretch/>
        </p:blipFill>
        <p:spPr>
          <a:xfrm>
            <a:off x="20" y="10"/>
            <a:ext cx="4518095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07A317D-C064-462D-B8FF-1EC15AC4C7F7}"/>
              </a:ext>
            </a:extLst>
          </p:cNvPr>
          <p:cNvSpPr/>
          <p:nvPr/>
        </p:nvSpPr>
        <p:spPr>
          <a:xfrm>
            <a:off x="2438400" y="3428999"/>
            <a:ext cx="62484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ru-RU">
              <a:solidFill>
                <a:srgbClr val="333333"/>
              </a:solidFill>
              <a:latin typeface="RobotoRegular"/>
            </a:endParaRPr>
          </a:p>
          <a:p>
            <a:pPr>
              <a:spcAft>
                <a:spcPts val="600"/>
              </a:spcAft>
            </a:pPr>
            <a:endParaRPr lang="ru-RU">
              <a:solidFill>
                <a:srgbClr val="333333"/>
              </a:solidFill>
              <a:latin typeface="RobotoRegular"/>
            </a:endParaRPr>
          </a:p>
          <a:p>
            <a:pPr>
              <a:spcAft>
                <a:spcPts val="600"/>
              </a:spcAft>
            </a:pPr>
            <a:endParaRPr lang="ru-RU">
              <a:solidFill>
                <a:srgbClr val="333333"/>
              </a:solidFill>
              <a:latin typeface="RobotoRegular"/>
            </a:endParaRPr>
          </a:p>
          <a:p>
            <a:pPr>
              <a:spcAft>
                <a:spcPts val="600"/>
              </a:spcAft>
            </a:pPr>
            <a:endParaRPr lang="ru-RU">
              <a:solidFill>
                <a:srgbClr val="333333"/>
              </a:solidFill>
              <a:latin typeface="RobotoRegular"/>
            </a:endParaRPr>
          </a:p>
          <a:p>
            <a:pPr>
              <a:spcAft>
                <a:spcPts val="600"/>
              </a:spcAft>
            </a:pPr>
            <a:endParaRPr lang="ru-RU">
              <a:solidFill>
                <a:srgbClr val="333333"/>
              </a:solidFill>
              <a:latin typeface="RobotoRegular"/>
            </a:endParaRPr>
          </a:p>
          <a:p>
            <a:pPr>
              <a:spcAft>
                <a:spcPts val="600"/>
              </a:spcAft>
            </a:pPr>
            <a:endParaRPr lang="en-US">
              <a:solidFill>
                <a:srgbClr val="333333"/>
              </a:solidFill>
              <a:latin typeface="RobotoRegular"/>
            </a:endParaRPr>
          </a:p>
          <a:p>
            <a:pPr>
              <a:spcAft>
                <a:spcPts val="60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4528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419600"/>
            <a:ext cx="7162798" cy="2369014"/>
          </a:xfrm>
        </p:spPr>
        <p:txBody>
          <a:bodyPr>
            <a:normAutofit fontScale="90000"/>
          </a:bodyPr>
          <a:lstStyle/>
          <a:p>
            <a:pPr lvl="0" algn="l" latinLnBrk="1">
              <a:spcBef>
                <a:spcPts val="0"/>
              </a:spcBef>
              <a:defRPr/>
            </a:pP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ru-RU" sz="2400" dirty="0"/>
            </a:br>
            <a:br>
              <a:rPr lang="ru-RU" sz="2700" dirty="0">
                <a:solidFill>
                  <a:srgbClr val="4D4D4D"/>
                </a:solidFill>
              </a:rPr>
            </a:br>
            <a:br>
              <a:rPr kumimoji="1" lang="en-US" altLang="ko-KR" sz="3500" dirty="0">
                <a:solidFill>
                  <a:srgbClr val="FF0000"/>
                </a:solidFill>
                <a:ea typeface="굴림" pitchFamily="34" charset="-127"/>
                <a:cs typeface="+mn-cs"/>
              </a:rPr>
            </a:br>
            <a:r>
              <a:rPr lang="ru-RU" sz="2200" dirty="0"/>
              <a:t> </a:t>
            </a:r>
            <a:br>
              <a:rPr lang="ru-RU" dirty="0"/>
            </a:br>
            <a:br>
              <a:rPr lang="ru-RU" sz="3600" dirty="0">
                <a:solidFill>
                  <a:srgbClr val="4D4D4D"/>
                </a:solidFill>
              </a:rPr>
            </a:br>
            <a:endParaRPr lang="en-US" sz="3600" dirty="0">
              <a:solidFill>
                <a:srgbClr val="4D4D4D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8DEF3A-96DF-4811-9664-5AFEA859D7F3}"/>
              </a:ext>
            </a:extLst>
          </p:cNvPr>
          <p:cNvSpPr txBox="1"/>
          <p:nvPr/>
        </p:nvSpPr>
        <p:spPr>
          <a:xfrm>
            <a:off x="1752601" y="304800"/>
            <a:ext cx="24384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А сколько у нас фразовых глаголов  с </a:t>
            </a:r>
            <a:r>
              <a:rPr lang="en-US" sz="2800" b="1" dirty="0"/>
              <a:t>get……</a:t>
            </a:r>
          </a:p>
          <a:p>
            <a:endParaRPr lang="en-US" sz="2800" b="1" dirty="0"/>
          </a:p>
          <a:p>
            <a:r>
              <a:rPr lang="ru-RU" sz="2800" b="1" dirty="0"/>
              <a:t>Думаю, что в следующий раз мы рассмотрим их с примерами.</a:t>
            </a:r>
            <a:endParaRPr lang="en-US" sz="28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07A317D-C064-462D-B8FF-1EC15AC4C7F7}"/>
              </a:ext>
            </a:extLst>
          </p:cNvPr>
          <p:cNvSpPr/>
          <p:nvPr/>
        </p:nvSpPr>
        <p:spPr>
          <a:xfrm>
            <a:off x="2438400" y="3428999"/>
            <a:ext cx="6248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>
              <a:solidFill>
                <a:srgbClr val="333333"/>
              </a:solidFill>
              <a:latin typeface="RobotoRegular"/>
            </a:endParaRPr>
          </a:p>
          <a:p>
            <a:endParaRPr lang="ru-RU">
              <a:solidFill>
                <a:srgbClr val="333333"/>
              </a:solidFill>
              <a:latin typeface="RobotoRegular"/>
            </a:endParaRPr>
          </a:p>
          <a:p>
            <a:endParaRPr lang="ru-RU">
              <a:solidFill>
                <a:srgbClr val="333333"/>
              </a:solidFill>
              <a:latin typeface="RobotoRegular"/>
            </a:endParaRPr>
          </a:p>
          <a:p>
            <a:endParaRPr lang="ru-RU">
              <a:solidFill>
                <a:srgbClr val="333333"/>
              </a:solidFill>
              <a:latin typeface="RobotoRegular"/>
            </a:endParaRPr>
          </a:p>
          <a:p>
            <a:endParaRPr lang="ru-RU">
              <a:solidFill>
                <a:srgbClr val="333333"/>
              </a:solidFill>
              <a:latin typeface="RobotoRegular"/>
            </a:endParaRPr>
          </a:p>
          <a:p>
            <a:endParaRPr lang="en-US">
              <a:solidFill>
                <a:srgbClr val="333333"/>
              </a:solidFill>
              <a:latin typeface="RobotoRegular"/>
            </a:endParaRP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F8DB062-E889-449B-8CFD-D48437155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126" y="0"/>
            <a:ext cx="4848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38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E6B495-B4F0-470B-87B2-B4583A2CA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B6B15540-7222-49BC-A94A-0E1FF23BE3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8686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237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419600"/>
            <a:ext cx="7162798" cy="2369014"/>
          </a:xfrm>
        </p:spPr>
        <p:txBody>
          <a:bodyPr>
            <a:normAutofit fontScale="90000"/>
          </a:bodyPr>
          <a:lstStyle/>
          <a:p>
            <a:pPr lvl="0" algn="l" latinLnBrk="1">
              <a:spcBef>
                <a:spcPts val="0"/>
              </a:spcBef>
              <a:defRPr/>
            </a:pP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en-US" sz="2700" dirty="0">
                <a:solidFill>
                  <a:srgbClr val="333333"/>
                </a:solidFill>
                <a:latin typeface="RobotoRegular"/>
              </a:rPr>
            </a:br>
            <a:br>
              <a:rPr lang="ru-RU" sz="2400" dirty="0"/>
            </a:br>
            <a:br>
              <a:rPr lang="ru-RU" sz="2700" dirty="0">
                <a:solidFill>
                  <a:srgbClr val="4D4D4D"/>
                </a:solidFill>
              </a:rPr>
            </a:br>
            <a:br>
              <a:rPr kumimoji="1" lang="en-US" altLang="ko-KR" sz="3500" dirty="0">
                <a:solidFill>
                  <a:srgbClr val="FF0000"/>
                </a:solidFill>
                <a:ea typeface="굴림" pitchFamily="34" charset="-127"/>
                <a:cs typeface="+mn-cs"/>
              </a:rPr>
            </a:br>
            <a:r>
              <a:rPr lang="ru-RU" sz="2200" dirty="0"/>
              <a:t> </a:t>
            </a:r>
            <a:br>
              <a:rPr lang="ru-RU" dirty="0"/>
            </a:br>
            <a:br>
              <a:rPr lang="ru-RU" sz="3600" dirty="0">
                <a:solidFill>
                  <a:srgbClr val="4D4D4D"/>
                </a:solidFill>
              </a:rPr>
            </a:br>
            <a:endParaRPr lang="en-US" sz="3600" dirty="0">
              <a:solidFill>
                <a:srgbClr val="4D4D4D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07A317D-C064-462D-B8FF-1EC15AC4C7F7}"/>
              </a:ext>
            </a:extLst>
          </p:cNvPr>
          <p:cNvSpPr/>
          <p:nvPr/>
        </p:nvSpPr>
        <p:spPr>
          <a:xfrm>
            <a:off x="2438400" y="3428999"/>
            <a:ext cx="6248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>
              <a:solidFill>
                <a:srgbClr val="333333"/>
              </a:solidFill>
              <a:latin typeface="RobotoRegular"/>
            </a:endParaRPr>
          </a:p>
          <a:p>
            <a:endParaRPr lang="ru-RU">
              <a:solidFill>
                <a:srgbClr val="333333"/>
              </a:solidFill>
              <a:latin typeface="RobotoRegular"/>
            </a:endParaRPr>
          </a:p>
          <a:p>
            <a:endParaRPr lang="ru-RU">
              <a:solidFill>
                <a:srgbClr val="333333"/>
              </a:solidFill>
              <a:latin typeface="RobotoRegular"/>
            </a:endParaRPr>
          </a:p>
          <a:p>
            <a:endParaRPr lang="ru-RU">
              <a:solidFill>
                <a:srgbClr val="333333"/>
              </a:solidFill>
              <a:latin typeface="RobotoRegular"/>
            </a:endParaRPr>
          </a:p>
          <a:p>
            <a:endParaRPr lang="ru-RU">
              <a:solidFill>
                <a:srgbClr val="333333"/>
              </a:solidFill>
              <a:latin typeface="RobotoRegular"/>
            </a:endParaRPr>
          </a:p>
          <a:p>
            <a:endParaRPr lang="en-US">
              <a:solidFill>
                <a:srgbClr val="333333"/>
              </a:solidFill>
              <a:latin typeface="RobotoRegular"/>
            </a:endParaRPr>
          </a:p>
          <a:p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1D3177D-66A6-4ECA-AA13-2A9CF58EF935}"/>
              </a:ext>
            </a:extLst>
          </p:cNvPr>
          <p:cNvSpPr/>
          <p:nvPr/>
        </p:nvSpPr>
        <p:spPr>
          <a:xfrm>
            <a:off x="2286000" y="3105835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RobotoRegular"/>
              </a:rPr>
              <a:t>Источники: 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https://ouenglish.ru/difficult/how-to-use-get</a:t>
            </a:r>
            <a:endParaRPr lang="ru-RU" dirty="0"/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https://englsecrets.ru/glagol/get.html</a:t>
            </a:r>
            <a:endParaRPr lang="ru-RU" dirty="0"/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https://lingvistov.ru/blog/expressions/english-verb-get/</a:t>
            </a:r>
            <a:endParaRPr lang="ru-RU" dirty="0"/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https://langformula.ru/to-get/</a:t>
            </a:r>
            <a:endParaRPr lang="ru-RU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https://getyarn.io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703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1_Office Theme">
  <a:themeElements>
    <a:clrScheme name="Custom 0">
      <a:dk1>
        <a:sysClr val="windowText" lastClr="000000"/>
      </a:dk1>
      <a:lt1>
        <a:sysClr val="window" lastClr="FFFFFF"/>
      </a:lt1>
      <a:dk2>
        <a:srgbClr val="6D787D"/>
      </a:dk2>
      <a:lt2>
        <a:srgbClr val="EEECE1"/>
      </a:lt2>
      <a:accent1>
        <a:srgbClr val="147882"/>
      </a:accent1>
      <a:accent2>
        <a:srgbClr val="099B9F"/>
      </a:accent2>
      <a:accent3>
        <a:srgbClr val="0BBABF"/>
      </a:accent3>
      <a:accent4>
        <a:srgbClr val="13ECF1"/>
      </a:accent4>
      <a:accent5>
        <a:srgbClr val="FFFFFF"/>
      </a:accent5>
      <a:accent6>
        <a:srgbClr val="429FBE"/>
      </a:accent6>
      <a:hlink>
        <a:srgbClr val="38BCE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5_Office Theme">
  <a:themeElements>
    <a:clrScheme name="Custom 0">
      <a:dk1>
        <a:sysClr val="windowText" lastClr="000000"/>
      </a:dk1>
      <a:lt1>
        <a:sysClr val="window" lastClr="FFFFFF"/>
      </a:lt1>
      <a:dk2>
        <a:srgbClr val="6D787D"/>
      </a:dk2>
      <a:lt2>
        <a:srgbClr val="EEECE1"/>
      </a:lt2>
      <a:accent1>
        <a:srgbClr val="147882"/>
      </a:accent1>
      <a:accent2>
        <a:srgbClr val="099B9F"/>
      </a:accent2>
      <a:accent3>
        <a:srgbClr val="0BBABF"/>
      </a:accent3>
      <a:accent4>
        <a:srgbClr val="13ECF1"/>
      </a:accent4>
      <a:accent5>
        <a:srgbClr val="FFFFFF"/>
      </a:accent5>
      <a:accent6>
        <a:srgbClr val="429FBE"/>
      </a:accent6>
      <a:hlink>
        <a:srgbClr val="38BCE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803</Words>
  <Application>Microsoft Office PowerPoint</Application>
  <PresentationFormat>Экран (4:3)</PresentationFormat>
  <Paragraphs>97</Paragraphs>
  <Slides>14</Slides>
  <Notes>0</Notes>
  <HiddenSlides>0</HiddenSlides>
  <MMClips>5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Open Sans</vt:lpstr>
      <vt:lpstr>RobotoRegular</vt:lpstr>
      <vt:lpstr>1_Office Theme</vt:lpstr>
      <vt:lpstr>15_Office Theme</vt:lpstr>
      <vt:lpstr>Презентация PowerPoint</vt:lpstr>
      <vt:lpstr>    Иногда думаешь: «Какой же глагол здесь использовать?» Фразовые глаголы с get, то есть сочетания get с различными частичками, наречиями и предлогами, которые, кажется, могут заменить около 90% всех остальных глаголов. Если вы хорошо знаете этот глагол, вы сможете использовать его как свой план Б в любой языковой ситуации. “When in doubt, use ‘get’”. –  Сомневаешься – используй ‘get’”.     </vt:lpstr>
      <vt:lpstr> Сколько значений у глагола Get? </vt:lpstr>
      <vt:lpstr>        </vt:lpstr>
      <vt:lpstr>        </vt:lpstr>
      <vt:lpstr>        </vt:lpstr>
      <vt:lpstr>        </vt:lpstr>
      <vt:lpstr>        </vt:lpstr>
      <vt:lpstr>         I don't get you. - Я не понимаю тебя.  I don't get it. - Я не понимаю это.  Got it! - Понял!      </vt:lpstr>
      <vt:lpstr>         Can he get this report by morning? — Он может закончить отчет к утру?      </vt:lpstr>
      <vt:lpstr>               It took us two hours to get to the airport — Нам понадобилось два часа, чтобы добраться до аэропорта I got there by train — Я добрался туда на поезде  Get a taxi to the railway station — Поймай такси до вокзала         </vt:lpstr>
      <vt:lpstr>              </vt:lpstr>
      <vt:lpstr>Презентация PowerPoint</vt:lpstr>
      <vt:lpstr>            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Наталия Дорофеева</dc:creator>
  <cp:lastModifiedBy>Наталия Дорофеева</cp:lastModifiedBy>
  <cp:revision>3</cp:revision>
  <dcterms:created xsi:type="dcterms:W3CDTF">2020-06-20T20:27:46Z</dcterms:created>
  <dcterms:modified xsi:type="dcterms:W3CDTF">2020-06-20T20:48:24Z</dcterms:modified>
</cp:coreProperties>
</file>